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872" r:id="rId1"/>
  </p:sldMasterIdLst>
  <p:notesMasterIdLst>
    <p:notesMasterId r:id="rId37"/>
  </p:notesMasterIdLst>
  <p:sldIdLst>
    <p:sldId id="256" r:id="rId2"/>
    <p:sldId id="257" r:id="rId3"/>
    <p:sldId id="290" r:id="rId4"/>
    <p:sldId id="291" r:id="rId5"/>
    <p:sldId id="258" r:id="rId6"/>
    <p:sldId id="259" r:id="rId7"/>
    <p:sldId id="260" r:id="rId8"/>
    <p:sldId id="287" r:id="rId9"/>
    <p:sldId id="286" r:id="rId10"/>
    <p:sldId id="262" r:id="rId11"/>
    <p:sldId id="263" r:id="rId12"/>
    <p:sldId id="265" r:id="rId13"/>
    <p:sldId id="264" r:id="rId14"/>
    <p:sldId id="294" r:id="rId15"/>
    <p:sldId id="266" r:id="rId16"/>
    <p:sldId id="267" r:id="rId17"/>
    <p:sldId id="293" r:id="rId18"/>
    <p:sldId id="289" r:id="rId19"/>
    <p:sldId id="268" r:id="rId20"/>
    <p:sldId id="270" r:id="rId21"/>
    <p:sldId id="271" r:id="rId22"/>
    <p:sldId id="269" r:id="rId23"/>
    <p:sldId id="272" r:id="rId24"/>
    <p:sldId id="273" r:id="rId25"/>
    <p:sldId id="274" r:id="rId26"/>
    <p:sldId id="278" r:id="rId27"/>
    <p:sldId id="276" r:id="rId28"/>
    <p:sldId id="279" r:id="rId29"/>
    <p:sldId id="280" r:id="rId30"/>
    <p:sldId id="281" r:id="rId31"/>
    <p:sldId id="288" r:id="rId32"/>
    <p:sldId id="283" r:id="rId33"/>
    <p:sldId id="277" r:id="rId34"/>
    <p:sldId id="284" r:id="rId35"/>
    <p:sldId id="28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4258" autoAdjust="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0B945-5B5B-DF4A-876E-BAEE29E747C0}" type="datetimeFigureOut">
              <a:rPr lang="en-US" smtClean="0"/>
              <a:pPr/>
              <a:t>2/18/15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44456-4386-A342-8A3E-9D2B123557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21558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2/18/15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5AC8A2-C63C-49A4-89E9-2E4420D2ECA8}" type="datetimeFigureOut">
              <a:rPr lang="en-US" smtClean="0"/>
              <a:pPr/>
              <a:t>2/18/15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5AC8A2-C63C-49A4-89E9-2E4420D2ECA8}" type="datetimeFigureOut">
              <a:rPr lang="en-US" smtClean="0"/>
              <a:pPr/>
              <a:t>2/18/15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5AC8A2-C63C-49A4-89E9-2E4420D2ECA8}" type="datetimeFigureOut">
              <a:rPr lang="en-US" smtClean="0"/>
              <a:pPr/>
              <a:t>2/18/15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2/18/15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5AC8A2-C63C-49A4-89E9-2E4420D2ECA8}" type="datetimeFigureOut">
              <a:rPr lang="en-US" smtClean="0"/>
              <a:pPr/>
              <a:t>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2/18/15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2/18/15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2/18/15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2/18/15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2/18/15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2/18/15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85AC8A2-C63C-49A4-89E9-2E4420D2ECA8}" type="datetimeFigureOut">
              <a:rPr lang="en-US" smtClean="0"/>
              <a:pPr/>
              <a:t>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887" r:id="rId15"/>
    <p:sldLayoutId id="2147483888" r:id="rId1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uardianpaininstitute.com/home/whiplash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uardianpaininstitute.com/?page_id=347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74875"/>
            <a:ext cx="9144000" cy="2190751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2"/>
                </a:solidFill>
              </a:rPr>
              <a:t>DIAGNOSIS &amp; MANAGEMENT OF CHRONIC INTRACTABLE HEADACHES </a:t>
            </a:r>
            <a:endParaRPr lang="en-US" sz="5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17383485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HEADACHES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600" y="1587500"/>
            <a:ext cx="1572820" cy="36577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600" y="1587500"/>
            <a:ext cx="1572820" cy="3657722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39775" y="2770095"/>
            <a:ext cx="7662864" cy="35322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dirty="0">
              <a:solidFill>
                <a:srgbClr val="1772AD"/>
              </a:solidFill>
            </a:endParaRPr>
          </a:p>
          <a:p>
            <a:pPr marL="0" indent="0">
              <a:buNone/>
            </a:pPr>
            <a:endParaRPr lang="en-US" sz="4400" dirty="0" smtClean="0">
              <a:solidFill>
                <a:srgbClr val="1772AD"/>
              </a:solidFill>
            </a:endParaRPr>
          </a:p>
          <a:p>
            <a:pPr marL="0" indent="0">
              <a:buNone/>
            </a:pPr>
            <a:endParaRPr lang="en-US" sz="4400" dirty="0">
              <a:solidFill>
                <a:srgbClr val="1772AD"/>
              </a:solidFill>
            </a:endParaRPr>
          </a:p>
          <a:p>
            <a:pPr marL="0" indent="0">
              <a:buNone/>
            </a:pPr>
            <a:r>
              <a:rPr lang="en-US" sz="4300" dirty="0" smtClean="0">
                <a:solidFill>
                  <a:srgbClr val="1772AD"/>
                </a:solidFill>
              </a:rPr>
              <a:t>Where is the pain coming from?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9032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ICHD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 smtClean="0">
                <a:solidFill>
                  <a:srgbClr val="1772AD"/>
                </a:solidFill>
              </a:rPr>
              <a:t>   Primary Headaches</a:t>
            </a:r>
          </a:p>
          <a:p>
            <a:pPr marL="0" indent="0">
              <a:buNone/>
            </a:pPr>
            <a:r>
              <a:rPr lang="en-US" sz="6000" dirty="0" smtClean="0">
                <a:solidFill>
                  <a:srgbClr val="1772AD"/>
                </a:solidFill>
              </a:rPr>
              <a:t> Secondary </a:t>
            </a:r>
            <a:r>
              <a:rPr lang="en-US" sz="6000" dirty="0" smtClean="0">
                <a:solidFill>
                  <a:srgbClr val="1772AD"/>
                </a:solidFill>
              </a:rPr>
              <a:t>Headaches</a:t>
            </a:r>
          </a:p>
          <a:p>
            <a:pPr marL="0" indent="0">
              <a:buNone/>
            </a:pPr>
            <a:r>
              <a:rPr lang="en-US" sz="6000" dirty="0" smtClean="0">
                <a:solidFill>
                  <a:srgbClr val="1772AD"/>
                </a:solidFill>
              </a:rPr>
              <a:t>   Cranial Neuralgias</a:t>
            </a:r>
            <a:endParaRPr lang="en-US" sz="6000" dirty="0" smtClean="0">
              <a:solidFill>
                <a:srgbClr val="1772AD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1317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ICHD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                                </a:t>
            </a:r>
            <a:r>
              <a:rPr lang="en-US" sz="3200" dirty="0" smtClean="0">
                <a:solidFill>
                  <a:srgbClr val="1772AD"/>
                </a:solidFill>
              </a:rPr>
              <a:t>Secondary HA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1772AD"/>
                </a:solidFill>
              </a:rPr>
              <a:t>Infections                                                    Inflammatory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1772AD"/>
                </a:solidFill>
              </a:rPr>
              <a:t>Intracranial Pathology                               Medications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1772AD"/>
                </a:solidFill>
              </a:rPr>
              <a:t>Musculoskeletal                                       </a:t>
            </a:r>
            <a:r>
              <a:rPr lang="en-US" sz="2400" dirty="0" smtClean="0">
                <a:solidFill>
                  <a:srgbClr val="1772AD"/>
                </a:solidFill>
              </a:rPr>
              <a:t> CSF pressure </a:t>
            </a:r>
            <a:r>
              <a:rPr lang="en-US" sz="2400" dirty="0" smtClean="0">
                <a:solidFill>
                  <a:srgbClr val="1772AD"/>
                </a:solidFill>
                <a:latin typeface="Wingdings"/>
                <a:ea typeface="Wingdings"/>
                <a:cs typeface="Wingdings"/>
              </a:rPr>
              <a:t></a:t>
            </a:r>
            <a:r>
              <a:rPr lang="en-US" sz="2400" dirty="0" smtClean="0">
                <a:solidFill>
                  <a:srgbClr val="1772AD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1772AD"/>
                </a:solidFill>
              </a:rPr>
              <a:t>                                 </a:t>
            </a:r>
            <a:r>
              <a:rPr lang="en-US" sz="2400" dirty="0" smtClean="0">
                <a:solidFill>
                  <a:srgbClr val="1772AD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1772AD"/>
                </a:solidFill>
              </a:rPr>
              <a:t>                                 </a:t>
            </a:r>
            <a:r>
              <a:rPr lang="en-US" sz="2400" dirty="0" smtClean="0">
                <a:solidFill>
                  <a:srgbClr val="1772AD"/>
                </a:solidFill>
              </a:rPr>
              <a:t> </a:t>
            </a:r>
            <a:endParaRPr lang="en-US" sz="2400" dirty="0">
              <a:solidFill>
                <a:srgbClr val="1772AD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8344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ICHD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                                  </a:t>
            </a:r>
            <a:r>
              <a:rPr lang="en-US" sz="3600" dirty="0" smtClean="0">
                <a:solidFill>
                  <a:srgbClr val="1772AD"/>
                </a:solidFill>
              </a:rPr>
              <a:t>Primary HA</a:t>
            </a:r>
            <a:endParaRPr lang="en-US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1772AD"/>
                </a:solidFill>
              </a:rPr>
              <a:t>Migraine: Diagnostic Criteria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1772AD"/>
                </a:solidFill>
              </a:rPr>
              <a:t>Tension type HA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1772AD"/>
                </a:solidFill>
              </a:rPr>
              <a:t>Trigeminal Autonomic Cephalalgias: Cluster, SUNCT, HCC, PHC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4724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ICHD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       </a:t>
            </a:r>
          </a:p>
          <a:p>
            <a:pPr>
              <a:buNone/>
            </a:pP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         </a:t>
            </a: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</a:rPr>
              <a:t>Cranial Neuralgias</a:t>
            </a:r>
            <a:endParaRPr lang="en-US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rgbClr val="1772AD"/>
                </a:solidFill>
              </a:rPr>
              <a:t>                    History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rgbClr val="1772AD"/>
                </a:solidFill>
              </a:rPr>
              <a:t>                    History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rgbClr val="1772AD"/>
                </a:solidFill>
              </a:rPr>
              <a:t>                    History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801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1772AD"/>
                </a:solidFill>
              </a:rPr>
              <a:t>History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1772AD"/>
                </a:solidFill>
              </a:rPr>
              <a:t>Physical examination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1772AD"/>
                </a:solidFill>
              </a:rPr>
              <a:t>Blood work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1772AD"/>
                </a:solidFill>
              </a:rPr>
              <a:t>Imaging: X-ray, CT scan, MRI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1772AD"/>
                </a:solidFill>
              </a:rPr>
              <a:t>Spinal fluid analysis</a:t>
            </a:r>
            <a:endParaRPr lang="en-US" sz="2800" dirty="0">
              <a:solidFill>
                <a:srgbClr val="1772AD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11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MIGRAINE PATHOPHYSIOLOGY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250" y="2270126"/>
            <a:ext cx="6080125" cy="4587874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3043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MIGRAINE 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Trigeminovascular system as the final common pathway in Migraine</a:t>
            </a:r>
          </a:p>
          <a:p>
            <a:pPr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 neurovascular disorder: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hanges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in the modulating nociceptive input from LC/DRN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results in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CSD and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Trigeminovascular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axis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activation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with release of neuropeptites from presynaptic terminals: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SP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/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CGRP, Neurokinin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A, resulting in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vasodilatation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,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neurogenic inflammation , allodynia  and Migraine pain</a:t>
            </a:r>
          </a:p>
          <a:p>
            <a:pPr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Pain: From activation and sensitization of Trigeminal sensory afferents and neurogenically mediated sterile inflammatory Response and central sensitization (Allodynia)</a:t>
            </a:r>
          </a:p>
          <a:p>
            <a:pPr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Noxious cervical afferent contributes to HA in Migraine sufferers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TREATMENT </a:t>
            </a:r>
            <a:br>
              <a:rPr lang="en-US" dirty="0" smtClean="0"/>
            </a:br>
            <a:r>
              <a:rPr lang="en-US" dirty="0" smtClean="0"/>
              <a:t>MIGRAINE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1772AD"/>
                </a:solidFill>
              </a:rPr>
              <a:t>Avoidance of triggers: Red wine (Tannins, Phenolic flavonoids interact with 5-HT metabolism), etc.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1772AD"/>
                </a:solidFill>
              </a:rPr>
              <a:t>Medications: Preventive-Abortive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1772AD"/>
                </a:solidFill>
              </a:rPr>
              <a:t>Headache infusion therapy: Propofol, Ketamine, Mg, DHE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1772AD"/>
                </a:solidFill>
              </a:rPr>
              <a:t>Psychological interventions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1772AD"/>
                </a:solidFill>
              </a:rPr>
              <a:t>Complimentary and alternative Rx</a:t>
            </a:r>
          </a:p>
          <a:p>
            <a:pPr marL="0" indent="0">
              <a:buNone/>
            </a:pPr>
            <a:r>
              <a:rPr lang="en-US" sz="2400" b="1" i="1" dirty="0" smtClean="0">
                <a:solidFill>
                  <a:srgbClr val="1772AD"/>
                </a:solidFill>
              </a:rPr>
              <a:t>Interventional pain management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6000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921F07"/>
                </a:solidFill>
              </a:rPr>
              <a:t> </a:t>
            </a:r>
            <a:r>
              <a:rPr lang="en-US" b="1" dirty="0" smtClean="0">
                <a:solidFill>
                  <a:srgbClr val="921F07"/>
                </a:solidFill>
              </a:rPr>
              <a:t>    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7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7200" b="1" dirty="0" smtClean="0">
                <a:solidFill>
                  <a:srgbClr val="83C1C6"/>
                </a:solidFill>
              </a:rPr>
              <a:t>                             </a:t>
            </a:r>
            <a:r>
              <a:rPr lang="en-US" sz="7200" b="1" dirty="0" smtClean="0">
                <a:solidFill>
                  <a:schemeClr val="accent3">
                    <a:lumMod val="75000"/>
                  </a:schemeClr>
                </a:solidFill>
              </a:rPr>
              <a:t>BENJAMIN TAIMOORAZY, MD, FAHS  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</a:p>
          <a:p>
            <a:pPr marL="0" indent="0">
              <a:buNone/>
            </a:pPr>
            <a:r>
              <a:rPr lang="en-US" sz="5600" b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Diplomat Headache Medicine UCNS</a:t>
            </a:r>
          </a:p>
          <a:p>
            <a:pPr marL="0" indent="0">
              <a:buNone/>
            </a:pPr>
            <a:r>
              <a:rPr lang="en-US" sz="5600" b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Diplomat American Board of Pain Medicine</a:t>
            </a:r>
          </a:p>
          <a:p>
            <a:pPr marL="0" indent="0">
              <a:buNone/>
            </a:pPr>
            <a:r>
              <a:rPr lang="en-US" sz="5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5600" b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Diplomat American Academy of Pain Management</a:t>
            </a:r>
          </a:p>
          <a:p>
            <a:pPr marL="0" indent="0">
              <a:buNone/>
            </a:pPr>
            <a:r>
              <a:rPr lang="en-US" sz="5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5600" b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Diplomat American Board of Anesthesiology</a:t>
            </a:r>
          </a:p>
          <a:p>
            <a:pPr marL="0" indent="0">
              <a:buNone/>
            </a:pPr>
            <a:r>
              <a:rPr lang="en-US" sz="5600" b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Clinical Instructor of Surgery UICU</a:t>
            </a:r>
            <a:endParaRPr lang="en-US" sz="5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81251" y="0"/>
            <a:ext cx="4572000" cy="2004175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prstDash val="dash"/>
          </a:ln>
          <a:effectLst>
            <a:softEdge rad="112500"/>
          </a:effec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85387438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PREVENTIVE TREATMENT OF MIGRAINE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1772AD"/>
                </a:solidFill>
              </a:rPr>
              <a:t>                                                                                         </a:t>
            </a:r>
            <a:r>
              <a:rPr lang="en-US" sz="9600" dirty="0" smtClean="0">
                <a:solidFill>
                  <a:srgbClr val="1772AD"/>
                </a:solidFill>
              </a:rPr>
              <a:t>Medications and Mode of action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1772AD"/>
                </a:solidFill>
              </a:rPr>
              <a:t>                                         </a:t>
            </a:r>
            <a:r>
              <a:rPr lang="en-US" sz="5100" dirty="0" smtClean="0">
                <a:solidFill>
                  <a:srgbClr val="1772AD"/>
                </a:solidFill>
              </a:rPr>
              <a:t>                                     </a:t>
            </a:r>
            <a:r>
              <a:rPr lang="en-US" sz="8000" dirty="0" smtClean="0">
                <a:solidFill>
                  <a:srgbClr val="1772AD"/>
                </a:solidFill>
              </a:rPr>
              <a:t>Indications/Response rate</a:t>
            </a:r>
          </a:p>
          <a:p>
            <a:pPr marL="0" indent="0">
              <a:buNone/>
            </a:pPr>
            <a:r>
              <a:rPr lang="en-US" sz="7200" dirty="0" smtClean="0">
                <a:solidFill>
                  <a:srgbClr val="1772AD"/>
                </a:solidFill>
              </a:rPr>
              <a:t>Antidepressants: 5-HT2 receptor antagonism </a:t>
            </a:r>
          </a:p>
          <a:p>
            <a:pPr marL="0" indent="0">
              <a:buNone/>
            </a:pPr>
            <a:r>
              <a:rPr lang="en-US" sz="7200" dirty="0" smtClean="0">
                <a:solidFill>
                  <a:srgbClr val="1772AD"/>
                </a:solidFill>
              </a:rPr>
              <a:t>Antiepileptic medications: 5-HT2 blockade/GABA/CAI. Modulates Trigeminovascular transmission via KAINATE/AMPA receptors impacting glutamate levels </a:t>
            </a:r>
          </a:p>
          <a:p>
            <a:pPr marL="0" indent="0">
              <a:buNone/>
            </a:pPr>
            <a:r>
              <a:rPr lang="en-US" sz="7200" dirty="0" smtClean="0">
                <a:solidFill>
                  <a:srgbClr val="1772AD"/>
                </a:solidFill>
              </a:rPr>
              <a:t>Blood pressure medications: Adrenergic /Ca channel blockade/5-HT2</a:t>
            </a:r>
          </a:p>
          <a:p>
            <a:pPr marL="0" indent="0">
              <a:buNone/>
            </a:pPr>
            <a:r>
              <a:rPr lang="en-US" sz="7200" dirty="0" smtClean="0">
                <a:solidFill>
                  <a:srgbClr val="1772AD"/>
                </a:solidFill>
              </a:rPr>
              <a:t>Botulinum Toxin: Only for CM:  SNAP-25, prevents Central/ peripheral sensitization by inhibition of release of ACH,  SP, CGRP-Neurokinin-A and Ca channel blockade. Better for </a:t>
            </a:r>
            <a:r>
              <a:rPr lang="en-US" sz="7200" dirty="0" smtClean="0">
                <a:solidFill>
                  <a:srgbClr val="1772AD"/>
                </a:solidFill>
              </a:rPr>
              <a:t>Imploding type Migraine headache.   </a:t>
            </a:r>
            <a:endParaRPr lang="en-US" sz="7200" dirty="0" smtClean="0">
              <a:solidFill>
                <a:srgbClr val="1772AD"/>
              </a:solidFill>
            </a:endParaRPr>
          </a:p>
          <a:p>
            <a:pPr marL="0" indent="0">
              <a:buNone/>
            </a:pPr>
            <a:r>
              <a:rPr lang="en-US" sz="7200" dirty="0" smtClean="0">
                <a:solidFill>
                  <a:srgbClr val="1772AD"/>
                </a:solidFill>
              </a:rPr>
              <a:t>Herbal, alternative </a:t>
            </a:r>
            <a:r>
              <a:rPr lang="en-US" sz="7200" dirty="0" smtClean="0">
                <a:solidFill>
                  <a:srgbClr val="1772AD"/>
                </a:solidFill>
              </a:rPr>
              <a:t>medicine, </a:t>
            </a:r>
            <a:r>
              <a:rPr lang="en-US" sz="7200" dirty="0" smtClean="0">
                <a:solidFill>
                  <a:srgbClr val="1772AD"/>
                </a:solidFill>
              </a:rPr>
              <a:t>Muscle relaxants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737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ABORTIVE TREATMENT</a:t>
            </a:r>
            <a:br>
              <a:rPr lang="en-US" dirty="0" smtClean="0"/>
            </a:br>
            <a:r>
              <a:rPr lang="en-US" dirty="0" smtClean="0"/>
              <a:t>OF MIGRAINE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dirty="0" smtClean="0">
                <a:solidFill>
                  <a:srgbClr val="1772AD"/>
                </a:solidFill>
              </a:rPr>
              <a:t>                                   </a:t>
            </a:r>
            <a:r>
              <a:rPr lang="en-US" sz="2600" dirty="0" smtClean="0">
                <a:solidFill>
                  <a:srgbClr val="1772AD"/>
                </a:solidFill>
              </a:rPr>
              <a:t> </a:t>
            </a:r>
            <a:r>
              <a:rPr lang="en-US" sz="3900" dirty="0" smtClean="0">
                <a:solidFill>
                  <a:srgbClr val="1772AD"/>
                </a:solidFill>
              </a:rPr>
              <a:t>Medications</a:t>
            </a:r>
            <a:endParaRPr lang="en-US" sz="3000" dirty="0" smtClean="0">
              <a:solidFill>
                <a:srgbClr val="1772AD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1772AD"/>
                </a:solidFill>
              </a:rPr>
              <a:t>Antiemetics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1772AD"/>
                </a:solidFill>
              </a:rPr>
              <a:t>Simple analgesics: </a:t>
            </a:r>
            <a:r>
              <a:rPr lang="en-US" sz="2600" dirty="0" smtClean="0">
                <a:solidFill>
                  <a:srgbClr val="1772AD"/>
                </a:solidFill>
              </a:rPr>
              <a:t>NSAIDS (</a:t>
            </a:r>
            <a:r>
              <a:rPr lang="en-US" sz="2600" dirty="0" smtClean="0">
                <a:solidFill>
                  <a:srgbClr val="1772AD"/>
                </a:solidFill>
              </a:rPr>
              <a:t>Cau</a:t>
            </a:r>
            <a:r>
              <a:rPr lang="en-US" sz="2600" dirty="0" smtClean="0">
                <a:solidFill>
                  <a:srgbClr val="1772AD"/>
                </a:solidFill>
              </a:rPr>
              <a:t>tion: MOA)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1772AD"/>
                </a:solidFill>
              </a:rPr>
              <a:t>Caffeine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1772AD"/>
                </a:solidFill>
              </a:rPr>
              <a:t>Triptans-Ergot alkaloids: 5-HT1 b/d Agonist resulting in blockade of </a:t>
            </a:r>
            <a:r>
              <a:rPr lang="en-US" sz="2600" dirty="0" smtClean="0">
                <a:solidFill>
                  <a:srgbClr val="1772AD"/>
                </a:solidFill>
              </a:rPr>
              <a:t>release</a:t>
            </a:r>
            <a:r>
              <a:rPr lang="en-US" sz="2600" dirty="0" smtClean="0">
                <a:solidFill>
                  <a:srgbClr val="1772AD"/>
                </a:solidFill>
              </a:rPr>
              <a:t> </a:t>
            </a:r>
            <a:r>
              <a:rPr lang="en-US" sz="2600" dirty="0" smtClean="0">
                <a:solidFill>
                  <a:srgbClr val="1772AD"/>
                </a:solidFill>
              </a:rPr>
              <a:t>of </a:t>
            </a:r>
            <a:r>
              <a:rPr lang="en-US" sz="2600" dirty="0" smtClean="0">
                <a:solidFill>
                  <a:srgbClr val="1772AD"/>
                </a:solidFill>
              </a:rPr>
              <a:t>SP, CGRP, Neurokinin A,  preventing neurogenic  inflammation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2824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1772AD"/>
                </a:solidFill>
              </a:rPr>
              <a:t>                                </a:t>
            </a:r>
            <a:r>
              <a:rPr lang="en-US" sz="3200" dirty="0" smtClean="0">
                <a:solidFill>
                  <a:srgbClr val="1772AD"/>
                </a:solidFill>
              </a:rPr>
              <a:t>Secondary HA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1772AD"/>
                </a:solidFill>
              </a:rPr>
              <a:t>Treatment of the underlying condition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1772AD"/>
                </a:solidFill>
              </a:rPr>
              <a:t>Medications</a:t>
            </a:r>
          </a:p>
          <a:p>
            <a:pPr marL="0" indent="0">
              <a:buNone/>
            </a:pPr>
            <a:r>
              <a:rPr lang="en-US" sz="2400" b="1" i="1" dirty="0" smtClean="0">
                <a:solidFill>
                  <a:srgbClr val="1772AD"/>
                </a:solidFill>
              </a:rPr>
              <a:t>Interventional pain management</a:t>
            </a:r>
            <a:endParaRPr lang="en-US" sz="2400" b="1" i="1" dirty="0">
              <a:solidFill>
                <a:srgbClr val="1772AD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3629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rgbClr val="1772AD"/>
                </a:solidFill>
              </a:rPr>
              <a:t>         </a:t>
            </a:r>
            <a:r>
              <a:rPr lang="en-US" sz="3600" dirty="0" smtClean="0">
                <a:solidFill>
                  <a:srgbClr val="1772AD"/>
                </a:solidFill>
              </a:rPr>
              <a:t>INTERVENTIONAL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1772AD"/>
                </a:solidFill>
              </a:rPr>
              <a:t> </a:t>
            </a:r>
            <a:r>
              <a:rPr lang="en-US" sz="3600" dirty="0" smtClean="0">
                <a:solidFill>
                  <a:srgbClr val="1772AD"/>
                </a:solidFill>
              </a:rPr>
              <a:t>               MANAGEMENT</a:t>
            </a:r>
            <a:r>
              <a:rPr lang="en-US" sz="5400" dirty="0" smtClean="0">
                <a:solidFill>
                  <a:srgbClr val="1772AD"/>
                </a:solidFill>
              </a:rPr>
              <a:t> </a:t>
            </a:r>
            <a:endParaRPr lang="en-US" sz="5400" dirty="0">
              <a:solidFill>
                <a:srgbClr val="1772AD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5714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rgbClr val="1772AD"/>
                </a:solidFill>
              </a:rPr>
              <a:t>Interventional Management </a:t>
            </a:r>
          </a:p>
          <a:p>
            <a:pPr marL="0" indent="0">
              <a:buNone/>
            </a:pPr>
            <a:endParaRPr lang="en-US" sz="3200" dirty="0">
              <a:solidFill>
                <a:srgbClr val="1772AD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1772AD"/>
                </a:solidFill>
              </a:rPr>
              <a:t>  Based on recent scientific breakthroughs </a:t>
            </a:r>
            <a:endParaRPr lang="en-US" sz="3200" dirty="0">
              <a:solidFill>
                <a:srgbClr val="1772AD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7426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MIGRAINE PATHOPHYSIOLOGY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250" y="2270126"/>
            <a:ext cx="6080125" cy="4587874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3043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INTERVENTIONAL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7200" dirty="0" smtClean="0">
                <a:solidFill>
                  <a:srgbClr val="1772AD"/>
                </a:solidFill>
              </a:rPr>
              <a:t>Cervical epidural steroid injection</a:t>
            </a:r>
          </a:p>
          <a:p>
            <a:pPr marL="0" indent="0">
              <a:buNone/>
            </a:pPr>
            <a:r>
              <a:rPr lang="en-US" sz="7200" dirty="0" smtClean="0">
                <a:solidFill>
                  <a:srgbClr val="1772AD"/>
                </a:solidFill>
              </a:rPr>
              <a:t>Cervical RF ablation</a:t>
            </a:r>
            <a:endParaRPr lang="en-US" sz="7200" dirty="0">
              <a:solidFill>
                <a:srgbClr val="1772AD"/>
              </a:solidFill>
            </a:endParaRPr>
          </a:p>
          <a:p>
            <a:pPr marL="0" indent="0">
              <a:buNone/>
            </a:pPr>
            <a:r>
              <a:rPr lang="en-US" sz="7200" dirty="0" smtClean="0">
                <a:solidFill>
                  <a:srgbClr val="1772AD"/>
                </a:solidFill>
              </a:rPr>
              <a:t>Cervical spinal cord stimulation</a:t>
            </a:r>
          </a:p>
          <a:p>
            <a:pPr marL="0" indent="0">
              <a:buNone/>
            </a:pPr>
            <a:r>
              <a:rPr lang="en-US" sz="7200" dirty="0" smtClean="0">
                <a:solidFill>
                  <a:srgbClr val="1772AD"/>
                </a:solidFill>
              </a:rPr>
              <a:t>Sphenopalatine ganglion block/stim/RF ablation</a:t>
            </a:r>
          </a:p>
          <a:p>
            <a:pPr marL="0" indent="0">
              <a:buNone/>
            </a:pPr>
            <a:r>
              <a:rPr lang="en-US" sz="7200" dirty="0" smtClean="0">
                <a:solidFill>
                  <a:srgbClr val="1772AD"/>
                </a:solidFill>
              </a:rPr>
              <a:t>Occipital/supra/infra-orbital N. block/stimulation</a:t>
            </a:r>
          </a:p>
          <a:p>
            <a:pPr marL="0" indent="0">
              <a:buNone/>
            </a:pPr>
            <a:r>
              <a:rPr lang="en-US" sz="7200" dirty="0" smtClean="0">
                <a:solidFill>
                  <a:srgbClr val="1772AD"/>
                </a:solidFill>
              </a:rPr>
              <a:t>Gasserian ganglion block/RF ablation</a:t>
            </a:r>
          </a:p>
          <a:p>
            <a:pPr marL="0" indent="0">
              <a:buNone/>
            </a:pPr>
            <a:r>
              <a:rPr lang="en-US" sz="7200" dirty="0" smtClean="0">
                <a:solidFill>
                  <a:srgbClr val="1772AD"/>
                </a:solidFill>
              </a:rPr>
              <a:t>Stellate ganglion block/RF ablation</a:t>
            </a:r>
          </a:p>
          <a:p>
            <a:pPr marL="0" indent="0">
              <a:buNone/>
            </a:pPr>
            <a:r>
              <a:rPr lang="en-US" sz="7200" dirty="0" smtClean="0">
                <a:solidFill>
                  <a:srgbClr val="1772AD"/>
                </a:solidFill>
              </a:rPr>
              <a:t>Onabutulinum Toxin Injection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750" y="2635250"/>
            <a:ext cx="3397250" cy="327025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4242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MIGRAINE PATHOPHYSIOLOGY</a:t>
            </a:r>
            <a:endParaRPr lang="en-US" dirty="0"/>
          </a:p>
        </p:txBody>
      </p:sp>
      <p:pic>
        <p:nvPicPr>
          <p:cNvPr id="6" name="Content Placeholder 5" descr="filename-1 copy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24684" b="22413"/>
          <a:stretch/>
        </p:blipFill>
        <p:spPr>
          <a:xfrm>
            <a:off x="-4896" y="2698750"/>
            <a:ext cx="8691695" cy="3873500"/>
          </a:xfr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8712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CERVICAL WHIPLASH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73374"/>
            <a:ext cx="3278187" cy="36730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8519"/>
          <a:stretch/>
        </p:blipFill>
        <p:spPr>
          <a:xfrm>
            <a:off x="4222750" y="2492374"/>
            <a:ext cx="3492500" cy="428625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1735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CERVICAL FACET ARTHROPATHY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049"/>
          <a:stretch/>
        </p:blipFill>
        <p:spPr>
          <a:xfrm>
            <a:off x="2555875" y="2524124"/>
            <a:ext cx="3937000" cy="369887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9010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         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Nothing to disclose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CERVICAL FACET PAIN REFERRAL PATTERN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461" r="4411"/>
          <a:stretch/>
        </p:blipFill>
        <p:spPr>
          <a:xfrm>
            <a:off x="2438399" y="2429888"/>
            <a:ext cx="3975101" cy="428523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6022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CERVICAL ACCELERATION/DECELERATION SYNDROME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hlinkClick r:id="rId2"/>
              </a:rPr>
              <a:t>http://www.guardianpaininstitute.com/home/whiplash/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CERVICAL MEDIAL BRANCH N. RFA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://www.guardianpaininstitute.com/?page_id=</a:t>
            </a:r>
            <a:r>
              <a:rPr lang="en-US" dirty="0" smtClean="0">
                <a:hlinkClick r:id="rId2"/>
              </a:rPr>
              <a:t>347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3275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 smtClean="0">
              <a:solidFill>
                <a:srgbClr val="1772AD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1772AD"/>
                </a:solidFill>
              </a:rPr>
              <a:t>HA is one of the most prevalent maladies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1772AD"/>
                </a:solidFill>
              </a:rPr>
              <a:t>Need for specialized/subspecialized approach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1772AD"/>
                </a:solidFill>
              </a:rPr>
              <a:t>Proper diagnosis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1772AD"/>
                </a:solidFill>
              </a:rPr>
              <a:t>Great opportunities for Rx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089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1" y="1989514"/>
            <a:ext cx="4572000" cy="4868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8200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365"/>
          <a:stretch/>
        </p:blipFill>
        <p:spPr>
          <a:xfrm>
            <a:off x="1206499" y="2063750"/>
            <a:ext cx="6631051" cy="479425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relaxedInset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1813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BIT OF HISTORY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769" y="2266950"/>
            <a:ext cx="5375412" cy="3564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 OF HEADACHES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1772AD"/>
                </a:solidFill>
              </a:rPr>
              <a:t>Pain is the number one somatic complaint seen in ambulatory care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1772AD"/>
                </a:solidFill>
              </a:rPr>
              <a:t>Back pain most common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1772AD"/>
                </a:solidFill>
              </a:rPr>
              <a:t>Head pain, fourth most common pain location and more common among women </a:t>
            </a:r>
            <a:endParaRPr lang="en-US" sz="2400" dirty="0">
              <a:solidFill>
                <a:srgbClr val="1772AD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0647099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 OF HEADACHES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1772AD"/>
                </a:solidFill>
              </a:rPr>
              <a:t>  2/3 of adults affected at some point in their lives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1772AD"/>
                </a:solidFill>
              </a:rPr>
              <a:t>  Mostly managed by PCP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1772AD"/>
                </a:solidFill>
              </a:rPr>
              <a:t> </a:t>
            </a:r>
            <a:r>
              <a:rPr lang="en-US" sz="2400" dirty="0" smtClean="0">
                <a:solidFill>
                  <a:srgbClr val="1772AD"/>
                </a:solidFill>
              </a:rPr>
              <a:t> Only 17% managed by neurologists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1772AD"/>
                </a:solidFill>
              </a:rPr>
              <a:t>  A very prevalent disorder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1772AD"/>
                </a:solidFill>
              </a:rPr>
              <a:t> </a:t>
            </a:r>
            <a:r>
              <a:rPr lang="en-US" sz="2400" dirty="0" smtClean="0">
                <a:solidFill>
                  <a:srgbClr val="1772AD"/>
                </a:solidFill>
              </a:rPr>
              <a:t> Need for a dedicated subspecialty  UCNS</a:t>
            </a:r>
          </a:p>
          <a:p>
            <a:pPr marL="0" indent="0">
              <a:buNone/>
            </a:pPr>
            <a:endParaRPr lang="en-US" sz="2400" dirty="0">
              <a:solidFill>
                <a:srgbClr val="1772AD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2467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BURDEN OF HEADACHES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1772AD"/>
                </a:solidFill>
              </a:rPr>
              <a:t> </a:t>
            </a:r>
            <a:r>
              <a:rPr lang="en-US" sz="2400" dirty="0" smtClean="0">
                <a:solidFill>
                  <a:srgbClr val="1772AD"/>
                </a:solidFill>
              </a:rPr>
              <a:t> Direct impact: Lost wages and productivity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1772AD"/>
                </a:solidFill>
              </a:rPr>
              <a:t> </a:t>
            </a:r>
            <a:r>
              <a:rPr lang="en-US" sz="2400" dirty="0" smtClean="0">
                <a:solidFill>
                  <a:srgbClr val="1772AD"/>
                </a:solidFill>
              </a:rPr>
              <a:t> Indirect impact: Cost to the healthcare systems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1772AD"/>
                </a:solidFill>
              </a:rPr>
              <a:t> </a:t>
            </a:r>
            <a:r>
              <a:rPr lang="en-US" sz="2400" dirty="0" smtClean="0">
                <a:solidFill>
                  <a:srgbClr val="1772AD"/>
                </a:solidFill>
              </a:rPr>
              <a:t> Migraine and disability: ¾ of the employed adults with    migraines had  an average of 4.4 lost work days annually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1772AD"/>
                </a:solidFill>
              </a:rPr>
              <a:t>  Rate of chronification: 3% per yr.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1772AD"/>
                </a:solidFill>
              </a:rPr>
              <a:t> </a:t>
            </a:r>
            <a:r>
              <a:rPr lang="en-US" sz="2400" dirty="0" smtClean="0">
                <a:solidFill>
                  <a:srgbClr val="1772AD"/>
                </a:solidFill>
              </a:rPr>
              <a:t> About $20 Billion economic impact annually</a:t>
            </a:r>
          </a:p>
          <a:p>
            <a:pPr marL="0" indent="0">
              <a:buNone/>
            </a:pPr>
            <a:endParaRPr lang="en-US" sz="2400" dirty="0">
              <a:solidFill>
                <a:srgbClr val="1772AD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4693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ECONOMIC BURDEN OF HEADACHES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High Prevalence and Significant negative impact from chronic headache disorders demands a need for effective diagnosis   and management of headache   complaints in clinical practice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SCIENTIFIC BREAKTHROUGHS</a:t>
            </a:r>
            <a:br>
              <a:rPr lang="en-US" sz="4000" dirty="0" smtClean="0"/>
            </a:br>
            <a:r>
              <a:rPr lang="en-US" sz="4000" dirty="0" smtClean="0"/>
              <a:t>IN HEADACHE MEDICINE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Clear neural changes resulting in complex symptomatology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Better understanding of physiological changes=Credibility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Increased information=Patient awareness of options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10604</TotalTime>
  <Words>776</Words>
  <Application>Microsoft Macintosh PowerPoint</Application>
  <PresentationFormat>On-screen Show (4:3)</PresentationFormat>
  <Paragraphs>136</Paragraphs>
  <Slides>35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Genesis</vt:lpstr>
      <vt:lpstr>DIAGNOSIS &amp; MANAGEMENT OF CHRONIC INTRACTABLE HEADACHES </vt:lpstr>
      <vt:lpstr>Slide 2</vt:lpstr>
      <vt:lpstr>Disclosures</vt:lpstr>
      <vt:lpstr>A LITTLE BIT OF HISTORY</vt:lpstr>
      <vt:lpstr>EPIDEMIOLOGY OF HEADACHES </vt:lpstr>
      <vt:lpstr>EPIDEMIOLOGY OF HEADACHES </vt:lpstr>
      <vt:lpstr>ECONOMIC BURDEN OF HEADACHES</vt:lpstr>
      <vt:lpstr>ECONOMIC BURDEN OF HEADACHES </vt:lpstr>
      <vt:lpstr>SCIENTIFIC BREAKTHROUGHS IN HEADACHE MEDICINE</vt:lpstr>
      <vt:lpstr>HEADACHES</vt:lpstr>
      <vt:lpstr>ICHD CLASSIFICATION</vt:lpstr>
      <vt:lpstr>ICHD CLASSIFICATION</vt:lpstr>
      <vt:lpstr>ICHD CLASSIFICATION</vt:lpstr>
      <vt:lpstr>ICHD CLASSIFICATION</vt:lpstr>
      <vt:lpstr>DIAGNOSIS</vt:lpstr>
      <vt:lpstr>DIAGNOSIS</vt:lpstr>
      <vt:lpstr>MIGRAINE PATHOPHYSIOLOGY</vt:lpstr>
      <vt:lpstr>MIGRAINE PATHOPHYSIOLOGY</vt:lpstr>
      <vt:lpstr> TREATMENT  MIGRAINE </vt:lpstr>
      <vt:lpstr>PREVENTIVE TREATMENT OF MIGRAINE </vt:lpstr>
      <vt:lpstr>ABORTIVE TREATMENT OF MIGRAINE</vt:lpstr>
      <vt:lpstr>TREATMENT</vt:lpstr>
      <vt:lpstr>TREATMENT</vt:lpstr>
      <vt:lpstr>TREATMENT</vt:lpstr>
      <vt:lpstr>MIGRAINE PATHOPHYSIOLOGY</vt:lpstr>
      <vt:lpstr>INTERVENTIONAL PROCEDURES</vt:lpstr>
      <vt:lpstr>MIGRAINE PATHOPHYSIOLOGY</vt:lpstr>
      <vt:lpstr>CERVICAL WHIPLASH</vt:lpstr>
      <vt:lpstr>CERVICAL FACET ARTHROPATHY</vt:lpstr>
      <vt:lpstr>CERVICAL FACET PAIN REFERRAL PATTERN</vt:lpstr>
      <vt:lpstr>CERVICAL ACCELERATION/DECELERATION SYNDROME</vt:lpstr>
      <vt:lpstr>CERVICAL MEDIAL BRANCH N. RFA</vt:lpstr>
      <vt:lpstr>CONCLUSION</vt:lpstr>
      <vt:lpstr>THANK YOU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Interventional management of intractable headaches</dc:title>
  <dc:creator>Nicole Taimoorazy</dc:creator>
  <cp:lastModifiedBy>Tiffany Taimoorazy</cp:lastModifiedBy>
  <cp:revision>74</cp:revision>
  <dcterms:created xsi:type="dcterms:W3CDTF">2015-02-19T01:30:07Z</dcterms:created>
  <dcterms:modified xsi:type="dcterms:W3CDTF">2015-02-19T03:07:17Z</dcterms:modified>
</cp:coreProperties>
</file>