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23" r:id="rId31"/>
    <p:sldId id="324" r:id="rId32"/>
    <p:sldId id="325" r:id="rId33"/>
    <p:sldId id="326" r:id="rId34"/>
    <p:sldId id="327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04" r:id="rId46"/>
    <p:sldId id="306" r:id="rId47"/>
    <p:sldId id="305" r:id="rId48"/>
    <p:sldId id="310" r:id="rId49"/>
    <p:sldId id="311" r:id="rId50"/>
    <p:sldId id="312" r:id="rId51"/>
    <p:sldId id="309" r:id="rId52"/>
    <p:sldId id="307" r:id="rId53"/>
    <p:sldId id="308" r:id="rId54"/>
    <p:sldId id="313" r:id="rId55"/>
    <p:sldId id="314" r:id="rId56"/>
    <p:sldId id="315" r:id="rId57"/>
    <p:sldId id="318" r:id="rId58"/>
    <p:sldId id="316" r:id="rId59"/>
    <p:sldId id="317" r:id="rId60"/>
    <p:sldId id="319" r:id="rId61"/>
    <p:sldId id="320" r:id="rId62"/>
    <p:sldId id="321" r:id="rId63"/>
    <p:sldId id="322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04" d="100"/>
          <a:sy n="104" d="100"/>
        </p:scale>
        <p:origin x="21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51543-1D55-4419-87B2-44FA528667E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E4503-226A-430E-84B4-04590884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6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/>
              <a:t>ATP, adenosine triphosphate; CRT, calreticulin; CRTR, calreticulin receptor; DC, dendritic cells; dsRNA, double-stranded RNA.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FED9E7-A5A8-4712-A089-23F93731D241}" type="slidenum">
              <a:rPr lang="en-US" altLang="en-US" b="0" smtClean="0"/>
              <a:pPr eaLnBrk="1" hangingPunct="1"/>
              <a:t>34</a:t>
            </a:fld>
            <a:endParaRPr lang="en-US" altLang="en-US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7352A7F-8C2C-45F3-BD8B-4F9BA1F9BAD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87ECB58-BFCE-47CA-864C-7CCCF61B3F4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oncolog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By:</a:t>
            </a:r>
          </a:p>
          <a:p>
            <a:r>
              <a:rPr lang="en-US" sz="2400" dirty="0"/>
              <a:t>Nader Javadi MD</a:t>
            </a:r>
          </a:p>
          <a:p>
            <a:r>
              <a:rPr lang="en-US" sz="2800" dirty="0"/>
              <a:t>GM-Javadi Precision Medicine, LLC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Precision Oncology: The future of cancer therapy.</a:t>
            </a:r>
          </a:p>
        </p:txBody>
      </p:sp>
    </p:spTree>
    <p:extLst>
      <p:ext uri="{BB962C8B-B14F-4D97-AF65-F5344CB8AC3E}">
        <p14:creationId xmlns:p14="http://schemas.microsoft.com/office/powerpoint/2010/main" val="363251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220200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0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9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9067800" cy="64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24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8991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03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"/>
            <a:ext cx="8686800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585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922020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59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8" y="0"/>
            <a:ext cx="8991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6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70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36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8" y="152399"/>
            <a:ext cx="9144001" cy="655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8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8991599" cy="65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4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111"/>
            <a:ext cx="8839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481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9156"/>
            <a:ext cx="8915401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05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58775"/>
            <a:ext cx="9150350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91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8599"/>
            <a:ext cx="8212137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8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010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563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18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683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970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8686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199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4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90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" y="228600"/>
            <a:ext cx="9144001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61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544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410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163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8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047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77825" y="238125"/>
            <a:ext cx="8442325" cy="1103313"/>
          </a:xfrm>
        </p:spPr>
        <p:txBody>
          <a:bodyPr/>
          <a:lstStyle/>
          <a:p>
            <a:r>
              <a:rPr lang="en-US" altLang="en-US"/>
              <a:t>Is Receipt of Chemotherapy Prior to Immunotherapy Important Biologically?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4650" y="1512888"/>
            <a:ext cx="8445500" cy="4651375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altLang="en-US" sz="2400" b="1" dirty="0"/>
              <a:t>Potential immunogenic effects of chemotherapy 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Release of tumor antigens</a:t>
            </a:r>
          </a:p>
          <a:p>
            <a:pPr>
              <a:defRPr/>
            </a:pPr>
            <a:r>
              <a:rPr lang="en-US" sz="2400" dirty="0">
                <a:sym typeface="Wingdings" panose="05000000000000000000" pitchFamily="2" charset="2"/>
              </a:rPr>
              <a:t>Translocate CRT to surface of tumor cell, an “eat me” signal to DCs  phagocytosis</a:t>
            </a:r>
          </a:p>
          <a:p>
            <a:pPr>
              <a:defRPr/>
            </a:pPr>
            <a:r>
              <a:rPr lang="en-US" sz="2400" dirty="0">
                <a:sym typeface="Wingdings" panose="05000000000000000000" pitchFamily="2" charset="2"/>
              </a:rPr>
              <a:t>Cause secretion of ATP “find me” signal to DCs</a:t>
            </a:r>
          </a:p>
          <a:p>
            <a:pPr>
              <a:defRPr/>
            </a:pPr>
            <a:r>
              <a:rPr lang="en-US" sz="2400" dirty="0">
                <a:sym typeface="Wingdings" panose="05000000000000000000" pitchFamily="2" charset="2"/>
              </a:rPr>
              <a:t>Release dsRNA  autonomous secretion of type I interferons “revving” the immune response</a:t>
            </a:r>
          </a:p>
          <a:p>
            <a:pPr>
              <a:defRPr/>
            </a:pPr>
            <a:r>
              <a:rPr lang="en-US" sz="2400" dirty="0">
                <a:sym typeface="Wingdings" panose="05000000000000000000" pitchFamily="2" charset="2"/>
              </a:rPr>
              <a:t>Deplete regulatory T cells and/or myeloid-derived suppressor cells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284163" y="6351588"/>
            <a:ext cx="495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0">
                <a:solidFill>
                  <a:schemeClr val="bg2"/>
                </a:solidFill>
              </a:rPr>
              <a:t>Emens LA, et al. </a:t>
            </a:r>
            <a:r>
              <a:rPr lang="en-GB" altLang="en-US" sz="1400" b="0">
                <a:solidFill>
                  <a:schemeClr val="bg2"/>
                </a:solidFill>
              </a:rPr>
              <a:t>Cancer Immunol Res 2015;3:436-443.</a:t>
            </a:r>
            <a:r>
              <a:rPr lang="en-US" altLang="en-US" sz="1400" b="0">
                <a:solidFill>
                  <a:schemeClr val="bg2"/>
                </a:solidFill>
              </a:rPr>
              <a:t> </a:t>
            </a:r>
          </a:p>
        </p:txBody>
      </p:sp>
      <p:grpSp>
        <p:nvGrpSpPr>
          <p:cNvPr id="31749" name="Group 1"/>
          <p:cNvGrpSpPr>
            <a:grpSpLocks/>
          </p:cNvGrpSpPr>
          <p:nvPr/>
        </p:nvGrpSpPr>
        <p:grpSpPr bwMode="auto">
          <a:xfrm>
            <a:off x="6294438" y="6210300"/>
            <a:ext cx="2673350" cy="455613"/>
            <a:chOff x="6294438" y="6210300"/>
            <a:chExt cx="2673350" cy="455613"/>
          </a:xfrm>
        </p:grpSpPr>
        <p:sp>
          <p:nvSpPr>
            <p:cNvPr id="31750" name="Rectangle 11"/>
            <p:cNvSpPr>
              <a:spLocks noChangeArrowheads="1"/>
            </p:cNvSpPr>
            <p:nvPr/>
          </p:nvSpPr>
          <p:spPr bwMode="auto">
            <a:xfrm>
              <a:off x="6294438" y="6357938"/>
              <a:ext cx="2673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chemeClr val="bg2"/>
                  </a:solidFill>
                </a:rPr>
                <a:t>Slide credit: </a:t>
              </a:r>
              <a:r>
                <a:rPr lang="en-US" altLang="en-US" sz="1400" b="0">
                  <a:solidFill>
                    <a:schemeClr val="bg2"/>
                  </a:solidFill>
                  <a:hlinkClick r:id="rId3"/>
                </a:rPr>
                <a:t>clinicaloptions.com</a:t>
              </a:r>
              <a:endParaRPr lang="en-US" altLang="en-US" sz="1400" b="0">
                <a:solidFill>
                  <a:schemeClr val="bg2"/>
                </a:solidFill>
              </a:endParaRPr>
            </a:p>
          </p:txBody>
        </p:sp>
        <p:pic>
          <p:nvPicPr>
            <p:cNvPr id="3175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94" r="5573"/>
            <a:stretch>
              <a:fillRect/>
            </a:stretch>
          </p:blipFill>
          <p:spPr bwMode="auto">
            <a:xfrm>
              <a:off x="8277225" y="6210300"/>
              <a:ext cx="5699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1458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159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8839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685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320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6106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39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57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6" y="172156"/>
            <a:ext cx="8991600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66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04800"/>
            <a:ext cx="86868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2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868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289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1060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331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7630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943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512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Precision oncology 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Involving multi-pathway targeted therapy along with other therapeutics including immunotherapy beside chemotherapy tailored to each patient’s tumor genetics and </a:t>
            </a:r>
            <a:r>
              <a:rPr lang="en-US" sz="2400" dirty="0" err="1"/>
              <a:t>chemosensitivity</a:t>
            </a:r>
            <a:r>
              <a:rPr lang="en-US" sz="2400" dirty="0"/>
              <a:t>.</a:t>
            </a:r>
          </a:p>
          <a:p>
            <a:r>
              <a:rPr lang="en-US" sz="2400" dirty="0"/>
              <a:t>Try to obtain a higher and more durable response.</a:t>
            </a:r>
          </a:p>
          <a:p>
            <a:r>
              <a:rPr lang="en-US" sz="2400" dirty="0"/>
              <a:t>Obtain a better quality of life and avoid unnecessary toxicity.</a:t>
            </a:r>
          </a:p>
          <a:p>
            <a:r>
              <a:rPr lang="en-US" sz="2400" dirty="0"/>
              <a:t>Ultimately improving overall survival and changing a deadly progressive disease to a chronic one.</a:t>
            </a:r>
          </a:p>
        </p:txBody>
      </p:sp>
    </p:spTree>
    <p:extLst>
      <p:ext uri="{BB962C8B-B14F-4D97-AF65-F5344CB8AC3E}">
        <p14:creationId xmlns:p14="http://schemas.microsoft.com/office/powerpoint/2010/main" val="624371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Precision oncology rational: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Many randomized clinical trials in advanced cancers have shown that combination chemotherapies or targeted therapies provide superior response rates and survival compared to a single therapy.</a:t>
            </a:r>
          </a:p>
          <a:p>
            <a:r>
              <a:rPr lang="en-US" sz="2400" dirty="0"/>
              <a:t>Careful selection of different therapeutics with different mechanisms of action may provide synergism.</a:t>
            </a:r>
          </a:p>
          <a:p>
            <a:r>
              <a:rPr lang="en-US" sz="2400" dirty="0"/>
              <a:t>Additional toxicities with combination therapy can be avoided with dose adjustment based on pharmacokinetic and </a:t>
            </a:r>
            <a:r>
              <a:rPr lang="en-US" sz="2400" dirty="0" err="1"/>
              <a:t>pharmacodynamic</a:t>
            </a:r>
            <a:r>
              <a:rPr lang="en-US" sz="2400" dirty="0"/>
              <a:t> studies.</a:t>
            </a:r>
          </a:p>
          <a:p>
            <a:r>
              <a:rPr lang="en-US" sz="2400" dirty="0"/>
              <a:t>“One size fit all” approach doesn’t work anymore!</a:t>
            </a:r>
          </a:p>
        </p:txBody>
      </p:sp>
    </p:spTree>
    <p:extLst>
      <p:ext uri="{BB962C8B-B14F-4D97-AF65-F5344CB8AC3E}">
        <p14:creationId xmlns:p14="http://schemas.microsoft.com/office/powerpoint/2010/main" val="1037991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Precision oncology tools: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Next generation gene sequencing</a:t>
            </a:r>
          </a:p>
          <a:p>
            <a:r>
              <a:rPr lang="en-US" sz="2400" dirty="0"/>
              <a:t>Liquid biopsy (circulating tumor DNA)</a:t>
            </a:r>
          </a:p>
          <a:p>
            <a:r>
              <a:rPr lang="en-US" sz="2400" dirty="0"/>
              <a:t>DNA/RNA Microarray studies</a:t>
            </a:r>
          </a:p>
          <a:p>
            <a:r>
              <a:rPr lang="en-US" sz="2400" dirty="0"/>
              <a:t>Specific tumor markers</a:t>
            </a:r>
          </a:p>
        </p:txBody>
      </p:sp>
    </p:spTree>
    <p:extLst>
      <p:ext uri="{BB962C8B-B14F-4D97-AF65-F5344CB8AC3E}">
        <p14:creationId xmlns:p14="http://schemas.microsoft.com/office/powerpoint/2010/main" val="67647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Patient case 1</a:t>
            </a: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675623"/>
            <a:ext cx="8504238" cy="42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724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Nader\Desktop\Patient Case Images\MS pancreat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686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20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"/>
            <a:ext cx="914400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623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Nader\Desktop\Patient Case Images\MS pancreat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25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Patient 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EE was a 79 year old woman presented with locally advanced adenocarcinoma of unknown primary favored pancreatic. NGS showed TP53,FLT3 mutations and PDL1 overexpression on IHC, also sensitivity to irinotecan, </a:t>
            </a:r>
            <a:r>
              <a:rPr lang="en-US" sz="2400" dirty="0" err="1"/>
              <a:t>adriamycin</a:t>
            </a:r>
            <a:r>
              <a:rPr lang="en-US" sz="2400" dirty="0"/>
              <a:t>. She failed initial blind chemo using XELOX. She started on </a:t>
            </a:r>
            <a:r>
              <a:rPr lang="en-US" sz="2400" dirty="0" err="1"/>
              <a:t>XELIRI+avastin+Opdivo</a:t>
            </a:r>
            <a:r>
              <a:rPr lang="en-US" sz="2400" dirty="0"/>
              <a:t>(anti-PD1 immunotherapy).</a:t>
            </a:r>
          </a:p>
          <a:p>
            <a:r>
              <a:rPr lang="en-US" sz="2400" dirty="0"/>
              <a:t>She was c/o severe abdominal pain and weight loss which resolved after the first combination targeted therapy.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96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Nader\Dropbox\HHC-CBIS\ESFANDIARI^ESFAND.CT#13.3 Bef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8915400" cy="61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06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Nader\Dropbox\HHC-CBIS\ESFANDIARI^ESFAND.CT#57.3 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1"/>
            <a:ext cx="8915400" cy="61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32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Patient case 3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27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Nader\Desktop\Patient Case Images\PH esophage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802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Nader\Desktop\Patient Case Images\PH esophage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386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Patient 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58 y/o woman with history of stage IV ovarian cancer treated for 4 years failing 5</a:t>
            </a:r>
            <a:r>
              <a:rPr lang="en-US" sz="2400" baseline="30000" dirty="0"/>
              <a:t>th</a:t>
            </a:r>
            <a:r>
              <a:rPr lang="en-US" sz="2400" dirty="0"/>
              <a:t> line of therapy sent to hospice by her oncologist. 40lbs weight loss, severe abdominal pain and ascites with palpable nodular metastasis on abdominal wall.</a:t>
            </a:r>
          </a:p>
          <a:p>
            <a:r>
              <a:rPr lang="en-US" sz="2400" dirty="0"/>
              <a:t>After initial NGS and </a:t>
            </a:r>
            <a:r>
              <a:rPr lang="en-US" sz="2400" dirty="0" err="1"/>
              <a:t>chemosensitivity</a:t>
            </a:r>
            <a:r>
              <a:rPr lang="en-US" sz="2400" dirty="0"/>
              <a:t> tests she was started on a unique combination protocol used for the first time in the world using 3 medications(</a:t>
            </a:r>
            <a:r>
              <a:rPr lang="en-US" sz="2400" dirty="0" err="1"/>
              <a:t>abraxane,alimta,avastin</a:t>
            </a:r>
            <a:r>
              <a:rPr lang="en-US" sz="2400" dirty="0"/>
              <a:t>) with synergistic effect. </a:t>
            </a:r>
          </a:p>
        </p:txBody>
      </p:sp>
    </p:spTree>
    <p:extLst>
      <p:ext uri="{BB962C8B-B14F-4D97-AF65-F5344CB8AC3E}">
        <p14:creationId xmlns:p14="http://schemas.microsoft.com/office/powerpoint/2010/main" val="13875021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933"/>
            <a:ext cx="8382000" cy="625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19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2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68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Patient case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72 y/o man presented with abdominal pain and weight loss and dyspnea. CT-CAP showed a large abdominal mass attached to right kidney with multiple abdominal LAP, also a large right lung mass. Initial biopsy showed poorly differentiated carcinoma favored soft tissue sarcoma. He received a chemo protocol using </a:t>
            </a:r>
            <a:r>
              <a:rPr lang="en-US" sz="2400" dirty="0" err="1"/>
              <a:t>adriamycin</a:t>
            </a:r>
            <a:r>
              <a:rPr lang="en-US" sz="2400" dirty="0"/>
              <a:t> and </a:t>
            </a:r>
            <a:r>
              <a:rPr lang="en-US" sz="2400" dirty="0" err="1"/>
              <a:t>ifosfamide</a:t>
            </a:r>
            <a:r>
              <a:rPr lang="en-US" sz="2400" dirty="0"/>
              <a:t> with progressive disease.</a:t>
            </a:r>
          </a:p>
          <a:p>
            <a:r>
              <a:rPr lang="en-US" sz="2400" dirty="0"/>
              <a:t>Tissue sent for NGS and </a:t>
            </a:r>
            <a:r>
              <a:rPr lang="en-US" sz="2400" dirty="0" err="1"/>
              <a:t>chemosensitivity</a:t>
            </a:r>
            <a:r>
              <a:rPr lang="en-US" sz="2400" dirty="0"/>
              <a:t> test revealing a primary kidney cancer more likely. </a:t>
            </a:r>
          </a:p>
          <a:p>
            <a:r>
              <a:rPr lang="en-US" sz="2400" dirty="0"/>
              <a:t>He started on </a:t>
            </a:r>
            <a:r>
              <a:rPr lang="en-US" sz="2400" dirty="0" err="1"/>
              <a:t>Torisel,avastin,thalidomide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79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Nader\Desktop\Patient Case Images\MN Kidn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192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Nader\Desktop\Patient Case Images\MN Kidne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9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445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1608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7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0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90378" cy="661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614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4662</TotalTime>
  <Words>553</Words>
  <Application>Microsoft Office PowerPoint</Application>
  <PresentationFormat>On-screen Show (4:3)</PresentationFormat>
  <Paragraphs>44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Georgia</vt:lpstr>
      <vt:lpstr>Wingdings</vt:lpstr>
      <vt:lpstr>Wingdings 2</vt:lpstr>
      <vt:lpstr>Civic</vt:lpstr>
      <vt:lpstr>Precision Oncology: The future of cancer therapy.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Receipt of Chemotherapy Prior to Immunotherapy Important Biologically?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Precision oncology objectives: </vt:lpstr>
      <vt:lpstr>Precision oncology rational:</vt:lpstr>
      <vt:lpstr>Precision oncology tools:</vt:lpstr>
      <vt:lpstr>Patient case 1</vt:lpstr>
      <vt:lpstr>PowerPoint Presentation</vt:lpstr>
      <vt:lpstr>PowerPoint Presentation</vt:lpstr>
      <vt:lpstr>Patient case 2</vt:lpstr>
      <vt:lpstr>PowerPoint Presentation</vt:lpstr>
      <vt:lpstr>PowerPoint Presentation</vt:lpstr>
      <vt:lpstr>Patient case 3</vt:lpstr>
      <vt:lpstr>PowerPoint Presentation</vt:lpstr>
      <vt:lpstr>PowerPoint Presentation</vt:lpstr>
      <vt:lpstr>Patient case 4</vt:lpstr>
      <vt:lpstr>PowerPoint Presentation</vt:lpstr>
      <vt:lpstr>PowerPoint Presentation</vt:lpstr>
      <vt:lpstr>Patient case 5</vt:lpstr>
      <vt:lpstr>PowerPoint Presentation</vt:lpstr>
      <vt:lpstr>PowerPoint Presentation</vt:lpstr>
      <vt:lpstr>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Oncology: The future of cancer therapy.</dc:title>
  <dc:creator>Nader</dc:creator>
  <cp:lastModifiedBy>Omid Walizadeh</cp:lastModifiedBy>
  <cp:revision>32</cp:revision>
  <dcterms:created xsi:type="dcterms:W3CDTF">2016-05-20T23:14:00Z</dcterms:created>
  <dcterms:modified xsi:type="dcterms:W3CDTF">2017-03-28T20:52:05Z</dcterms:modified>
</cp:coreProperties>
</file>