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58" r:id="rId3"/>
    <p:sldId id="267" r:id="rId4"/>
    <p:sldId id="259" r:id="rId5"/>
    <p:sldId id="260" r:id="rId6"/>
    <p:sldId id="265" r:id="rId7"/>
    <p:sldId id="266" r:id="rId8"/>
    <p:sldId id="271" r:id="rId9"/>
    <p:sldId id="261" r:id="rId10"/>
    <p:sldId id="262" r:id="rId11"/>
    <p:sldId id="263" r:id="rId12"/>
    <p:sldId id="268" r:id="rId13"/>
    <p:sldId id="272" r:id="rId14"/>
    <p:sldId id="270"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sorterViewPr>
    <p:cViewPr>
      <p:scale>
        <a:sx n="100" d="100"/>
        <a:sy n="100" d="100"/>
      </p:scale>
      <p:origin x="0" y="54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E814EF-636B-4865-818F-334C875F4571}" type="datetimeFigureOut">
              <a:rPr lang="en-US" smtClean="0"/>
              <a:t>2/25/2017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AC814F-FC8B-4A38-AF23-BE5562E08D80}" type="slidenum">
              <a:rPr lang="en-US" smtClean="0"/>
              <a:t>‹#›</a:t>
            </a:fld>
            <a:endParaRPr lang="en-US" dirty="0"/>
          </a:p>
        </p:txBody>
      </p:sp>
    </p:spTree>
    <p:extLst>
      <p:ext uri="{BB962C8B-B14F-4D97-AF65-F5344CB8AC3E}">
        <p14:creationId xmlns:p14="http://schemas.microsoft.com/office/powerpoint/2010/main" val="1700141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F78522-9ADC-4234-B542-683F2DF80721}" type="slidenum">
              <a:rPr lang="en-US" altLang="en-US"/>
              <a:pPr/>
              <a:t>8</a:t>
            </a:fld>
            <a:endParaRPr lang="en-US" altLang="en-US" dirty="0"/>
          </a:p>
        </p:txBody>
      </p:sp>
      <p:sp>
        <p:nvSpPr>
          <p:cNvPr id="83970" name="Rectangle 1026"/>
          <p:cNvSpPr>
            <a:spLocks noGrp="1" noRot="1" noChangeAspect="1" noChangeArrowheads="1" noTextEdit="1"/>
          </p:cNvSpPr>
          <p:nvPr>
            <p:ph type="sldImg"/>
          </p:nvPr>
        </p:nvSpPr>
        <p:spPr>
          <a:ln/>
        </p:spPr>
      </p:sp>
      <p:sp>
        <p:nvSpPr>
          <p:cNvPr id="83971" name="Rectangle 1027"/>
          <p:cNvSpPr>
            <a:spLocks noGrp="1" noChangeArrowheads="1"/>
          </p:cNvSpPr>
          <p:nvPr>
            <p:ph type="body" idx="1"/>
          </p:nvPr>
        </p:nvSpPr>
        <p:spPr/>
        <p:txBody>
          <a:bodyPr/>
          <a:lstStyle/>
          <a:p>
            <a:r>
              <a:rPr lang="en-US" altLang="en-US" dirty="0">
                <a:cs typeface="Times New Roman" pitchFamily="18" charset="0"/>
              </a:rPr>
              <a:t>Transplantation carries a significant survival advantage over dialysis, and the advantage becomes greater over time. This chart may slightly overstate the survival advantage for transplantation, since the dialysis population contains a number of patients with risk factors that disqualify them from placement on the transplant waiting list. Still, transplantation significantly reduces the risk of death, even for dialysis patients on the transplant waiting list.</a:t>
            </a:r>
            <a:r>
              <a:rPr lang="en-US" altLang="en-US" dirty="0"/>
              <a:t> </a:t>
            </a:r>
          </a:p>
          <a:p>
            <a:endParaRPr lang="en-US" altLang="en-US" dirty="0"/>
          </a:p>
          <a:p>
            <a:r>
              <a:rPr lang="en-US" altLang="en-US" dirty="0">
                <a:cs typeface="Times New Roman" pitchFamily="18" charset="0"/>
              </a:rPr>
              <a:t>National Kidney Foundation. Available at: http://www.kidney.org.</a:t>
            </a:r>
            <a:r>
              <a:rPr lang="en-US" altLang="en-US" dirty="0"/>
              <a:t>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DACC4D-B3B4-47EB-BCEC-EFE5F431DF3C}" type="datetimeFigureOut">
              <a:rPr lang="en-US" smtClean="0"/>
              <a:t>2/25/2017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9C0FDC-B0A2-4A29-9611-44F736610896}" type="slidenum">
              <a:rPr lang="en-US" smtClean="0"/>
              <a:t>‹#›</a:t>
            </a:fld>
            <a:endParaRPr lang="en-US" dirty="0"/>
          </a:p>
        </p:txBody>
      </p:sp>
    </p:spTree>
    <p:extLst>
      <p:ext uri="{BB962C8B-B14F-4D97-AF65-F5344CB8AC3E}">
        <p14:creationId xmlns:p14="http://schemas.microsoft.com/office/powerpoint/2010/main" val="1042771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ACC4D-B3B4-47EB-BCEC-EFE5F431DF3C}" type="datetimeFigureOut">
              <a:rPr lang="en-US" smtClean="0"/>
              <a:t>2/25/2017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9C0FDC-B0A2-4A29-9611-44F736610896}" type="slidenum">
              <a:rPr lang="en-US" smtClean="0"/>
              <a:t>‹#›</a:t>
            </a:fld>
            <a:endParaRPr lang="en-US" dirty="0"/>
          </a:p>
        </p:txBody>
      </p:sp>
    </p:spTree>
    <p:extLst>
      <p:ext uri="{BB962C8B-B14F-4D97-AF65-F5344CB8AC3E}">
        <p14:creationId xmlns:p14="http://schemas.microsoft.com/office/powerpoint/2010/main" val="2792387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ACC4D-B3B4-47EB-BCEC-EFE5F431DF3C}" type="datetimeFigureOut">
              <a:rPr lang="en-US" smtClean="0"/>
              <a:t>2/25/2017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9C0FDC-B0A2-4A29-9611-44F736610896}" type="slidenum">
              <a:rPr lang="en-US" smtClean="0"/>
              <a:t>‹#›</a:t>
            </a:fld>
            <a:endParaRPr lang="en-US" dirty="0"/>
          </a:p>
        </p:txBody>
      </p:sp>
    </p:spTree>
    <p:extLst>
      <p:ext uri="{BB962C8B-B14F-4D97-AF65-F5344CB8AC3E}">
        <p14:creationId xmlns:p14="http://schemas.microsoft.com/office/powerpoint/2010/main" val="36197733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981200"/>
            <a:ext cx="7772400" cy="4114800"/>
          </a:xfrm>
        </p:spPr>
        <p:txBody>
          <a:bodyPr/>
          <a:lstStyle/>
          <a:p>
            <a:endParaRPr lang="en-US" dirty="0"/>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en-US" altLang="en-US" dirty="0"/>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ltLang="en-US" dirty="0"/>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0FABF7A7-226A-4709-89FC-9B1A5B1E3695}" type="slidenum">
              <a:rPr lang="en-US" altLang="en-US"/>
              <a:pPr/>
              <a:t>‹#›</a:t>
            </a:fld>
            <a:endParaRPr lang="en-US" altLang="en-US" dirty="0"/>
          </a:p>
        </p:txBody>
      </p:sp>
    </p:spTree>
    <p:extLst>
      <p:ext uri="{BB962C8B-B14F-4D97-AF65-F5344CB8AC3E}">
        <p14:creationId xmlns:p14="http://schemas.microsoft.com/office/powerpoint/2010/main" val="897796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ACC4D-B3B4-47EB-BCEC-EFE5F431DF3C}" type="datetimeFigureOut">
              <a:rPr lang="en-US" smtClean="0"/>
              <a:t>2/25/2017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9C0FDC-B0A2-4A29-9611-44F736610896}" type="slidenum">
              <a:rPr lang="en-US" smtClean="0"/>
              <a:t>‹#›</a:t>
            </a:fld>
            <a:endParaRPr lang="en-US" dirty="0"/>
          </a:p>
        </p:txBody>
      </p:sp>
    </p:spTree>
    <p:extLst>
      <p:ext uri="{BB962C8B-B14F-4D97-AF65-F5344CB8AC3E}">
        <p14:creationId xmlns:p14="http://schemas.microsoft.com/office/powerpoint/2010/main" val="596436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DACC4D-B3B4-47EB-BCEC-EFE5F431DF3C}" type="datetimeFigureOut">
              <a:rPr lang="en-US" smtClean="0"/>
              <a:t>2/25/2017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9C0FDC-B0A2-4A29-9611-44F736610896}" type="slidenum">
              <a:rPr lang="en-US" smtClean="0"/>
              <a:t>‹#›</a:t>
            </a:fld>
            <a:endParaRPr lang="en-US" dirty="0"/>
          </a:p>
        </p:txBody>
      </p:sp>
    </p:spTree>
    <p:extLst>
      <p:ext uri="{BB962C8B-B14F-4D97-AF65-F5344CB8AC3E}">
        <p14:creationId xmlns:p14="http://schemas.microsoft.com/office/powerpoint/2010/main" val="415298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DACC4D-B3B4-47EB-BCEC-EFE5F431DF3C}" type="datetimeFigureOut">
              <a:rPr lang="en-US" smtClean="0"/>
              <a:t>2/25/2017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39C0FDC-B0A2-4A29-9611-44F736610896}" type="slidenum">
              <a:rPr lang="en-US" smtClean="0"/>
              <a:t>‹#›</a:t>
            </a:fld>
            <a:endParaRPr lang="en-US" dirty="0"/>
          </a:p>
        </p:txBody>
      </p:sp>
    </p:spTree>
    <p:extLst>
      <p:ext uri="{BB962C8B-B14F-4D97-AF65-F5344CB8AC3E}">
        <p14:creationId xmlns:p14="http://schemas.microsoft.com/office/powerpoint/2010/main" val="3479986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DACC4D-B3B4-47EB-BCEC-EFE5F431DF3C}" type="datetimeFigureOut">
              <a:rPr lang="en-US" smtClean="0"/>
              <a:t>2/25/2017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39C0FDC-B0A2-4A29-9611-44F736610896}" type="slidenum">
              <a:rPr lang="en-US" smtClean="0"/>
              <a:t>‹#›</a:t>
            </a:fld>
            <a:endParaRPr lang="en-US" dirty="0"/>
          </a:p>
        </p:txBody>
      </p:sp>
    </p:spTree>
    <p:extLst>
      <p:ext uri="{BB962C8B-B14F-4D97-AF65-F5344CB8AC3E}">
        <p14:creationId xmlns:p14="http://schemas.microsoft.com/office/powerpoint/2010/main" val="4230589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DACC4D-B3B4-47EB-BCEC-EFE5F431DF3C}" type="datetimeFigureOut">
              <a:rPr lang="en-US" smtClean="0"/>
              <a:t>2/25/2017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39C0FDC-B0A2-4A29-9611-44F736610896}" type="slidenum">
              <a:rPr lang="en-US" smtClean="0"/>
              <a:t>‹#›</a:t>
            </a:fld>
            <a:endParaRPr lang="en-US" dirty="0"/>
          </a:p>
        </p:txBody>
      </p:sp>
    </p:spTree>
    <p:extLst>
      <p:ext uri="{BB962C8B-B14F-4D97-AF65-F5344CB8AC3E}">
        <p14:creationId xmlns:p14="http://schemas.microsoft.com/office/powerpoint/2010/main" val="1665351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DACC4D-B3B4-47EB-BCEC-EFE5F431DF3C}" type="datetimeFigureOut">
              <a:rPr lang="en-US" smtClean="0"/>
              <a:t>2/25/2017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39C0FDC-B0A2-4A29-9611-44F736610896}" type="slidenum">
              <a:rPr lang="en-US" smtClean="0"/>
              <a:t>‹#›</a:t>
            </a:fld>
            <a:endParaRPr lang="en-US" dirty="0"/>
          </a:p>
        </p:txBody>
      </p:sp>
    </p:spTree>
    <p:extLst>
      <p:ext uri="{BB962C8B-B14F-4D97-AF65-F5344CB8AC3E}">
        <p14:creationId xmlns:p14="http://schemas.microsoft.com/office/powerpoint/2010/main" val="4037815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DACC4D-B3B4-47EB-BCEC-EFE5F431DF3C}" type="datetimeFigureOut">
              <a:rPr lang="en-US" smtClean="0"/>
              <a:t>2/25/2017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39C0FDC-B0A2-4A29-9611-44F736610896}" type="slidenum">
              <a:rPr lang="en-US" smtClean="0"/>
              <a:t>‹#›</a:t>
            </a:fld>
            <a:endParaRPr lang="en-US" dirty="0"/>
          </a:p>
        </p:txBody>
      </p:sp>
    </p:spTree>
    <p:extLst>
      <p:ext uri="{BB962C8B-B14F-4D97-AF65-F5344CB8AC3E}">
        <p14:creationId xmlns:p14="http://schemas.microsoft.com/office/powerpoint/2010/main" val="2961572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DACC4D-B3B4-47EB-BCEC-EFE5F431DF3C}" type="datetimeFigureOut">
              <a:rPr lang="en-US" smtClean="0"/>
              <a:t>2/25/2017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39C0FDC-B0A2-4A29-9611-44F736610896}" type="slidenum">
              <a:rPr lang="en-US" smtClean="0"/>
              <a:t>‹#›</a:t>
            </a:fld>
            <a:endParaRPr lang="en-US" dirty="0"/>
          </a:p>
        </p:txBody>
      </p:sp>
    </p:spTree>
    <p:extLst>
      <p:ext uri="{BB962C8B-B14F-4D97-AF65-F5344CB8AC3E}">
        <p14:creationId xmlns:p14="http://schemas.microsoft.com/office/powerpoint/2010/main" val="4283092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00"/>
            </a:gs>
            <a:gs pos="78000">
              <a:srgbClr val="181CC7"/>
            </a:gs>
            <a:gs pos="100000">
              <a:srgbClr val="8C3D91"/>
            </a:gs>
          </a:gsLst>
          <a:lin ang="27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DACC4D-B3B4-47EB-BCEC-EFE5F431DF3C}" type="datetimeFigureOut">
              <a:rPr lang="en-US" smtClean="0"/>
              <a:t>2/25/2017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9C0FDC-B0A2-4A29-9611-44F736610896}" type="slidenum">
              <a:rPr lang="en-US" smtClean="0"/>
              <a:t>‹#›</a:t>
            </a:fld>
            <a:endParaRPr lang="en-US" dirty="0"/>
          </a:p>
        </p:txBody>
      </p:sp>
    </p:spTree>
    <p:extLst>
      <p:ext uri="{BB962C8B-B14F-4D97-AF65-F5344CB8AC3E}">
        <p14:creationId xmlns:p14="http://schemas.microsoft.com/office/powerpoint/2010/main" val="15153104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rPr>
              <a:t>Definition of kidney disease</a:t>
            </a:r>
            <a:endParaRPr lang="en-US" b="1" dirty="0">
              <a:solidFill>
                <a:srgbClr val="FFFF00"/>
              </a:solidFill>
            </a:endParaRPr>
          </a:p>
        </p:txBody>
      </p:sp>
      <p:sp>
        <p:nvSpPr>
          <p:cNvPr id="3" name="Content Placeholder 2"/>
          <p:cNvSpPr>
            <a:spLocks noGrp="1"/>
          </p:cNvSpPr>
          <p:nvPr>
            <p:ph idx="1"/>
          </p:nvPr>
        </p:nvSpPr>
        <p:spPr>
          <a:xfrm>
            <a:off x="533400" y="1219200"/>
            <a:ext cx="8153400" cy="5181600"/>
          </a:xfrm>
        </p:spPr>
        <p:txBody>
          <a:bodyPr>
            <a:normAutofit fontScale="25000" lnSpcReduction="20000"/>
          </a:bodyPr>
          <a:lstStyle/>
          <a:p>
            <a:endParaRPr lang="en-US" dirty="0" smtClean="0"/>
          </a:p>
          <a:p>
            <a:r>
              <a:rPr lang="en-US" sz="9600" b="1" dirty="0">
                <a:solidFill>
                  <a:schemeClr val="bg1"/>
                </a:solidFill>
              </a:rPr>
              <a:t>Any process that can cause kidney damage and decrease the function</a:t>
            </a:r>
          </a:p>
          <a:p>
            <a:endParaRPr lang="en-US" sz="9600" b="1" dirty="0">
              <a:solidFill>
                <a:schemeClr val="bg1"/>
              </a:solidFill>
            </a:endParaRPr>
          </a:p>
          <a:p>
            <a:r>
              <a:rPr lang="en-US" sz="9600" b="1" dirty="0">
                <a:solidFill>
                  <a:schemeClr val="bg1"/>
                </a:solidFill>
              </a:rPr>
              <a:t>GFR less than 60ml/min/1.73m2</a:t>
            </a:r>
          </a:p>
          <a:p>
            <a:endParaRPr lang="en-US" sz="9600" b="1" dirty="0">
              <a:solidFill>
                <a:schemeClr val="bg1"/>
              </a:solidFill>
            </a:endParaRPr>
          </a:p>
          <a:p>
            <a:r>
              <a:rPr lang="en-US" sz="9600" b="1" dirty="0">
                <a:solidFill>
                  <a:schemeClr val="bg1"/>
                </a:solidFill>
              </a:rPr>
              <a:t>Its characterized by albuminuria, hematuria,  accumulation of urea, electrolyte  abnormality, anemia, with or without decrease in urine output</a:t>
            </a:r>
          </a:p>
          <a:p>
            <a:endParaRPr lang="en-US" sz="9600" b="1" dirty="0">
              <a:solidFill>
                <a:schemeClr val="bg1"/>
              </a:solidFill>
            </a:endParaRPr>
          </a:p>
          <a:p>
            <a:r>
              <a:rPr lang="en-US" sz="9600" b="1" dirty="0">
                <a:solidFill>
                  <a:schemeClr val="bg1"/>
                </a:solidFill>
              </a:rPr>
              <a:t>Its considered chronic if </a:t>
            </a:r>
            <a:r>
              <a:rPr lang="en-US" sz="9600" b="1" dirty="0" smtClean="0">
                <a:solidFill>
                  <a:schemeClr val="bg1"/>
                </a:solidFill>
              </a:rPr>
              <a:t>damage is progressive, irreversible and lasts </a:t>
            </a:r>
            <a:r>
              <a:rPr lang="en-US" sz="9600" b="1" dirty="0">
                <a:solidFill>
                  <a:schemeClr val="bg1"/>
                </a:solidFill>
              </a:rPr>
              <a:t>more than 3 months</a:t>
            </a:r>
          </a:p>
          <a:p>
            <a:endParaRPr lang="en-US" sz="9600" b="1" dirty="0" smtClean="0">
              <a:solidFill>
                <a:schemeClr val="bg1"/>
              </a:solidFill>
            </a:endParaRPr>
          </a:p>
          <a:p>
            <a:r>
              <a:rPr lang="en-US" sz="9600" b="1" dirty="0" smtClean="0">
                <a:solidFill>
                  <a:schemeClr val="bg1"/>
                </a:solidFill>
              </a:rPr>
              <a:t>26 </a:t>
            </a:r>
            <a:r>
              <a:rPr lang="en-US" sz="9600" b="1" dirty="0">
                <a:solidFill>
                  <a:schemeClr val="bg1"/>
                </a:solidFill>
              </a:rPr>
              <a:t>million Americans have different stages of CKD </a:t>
            </a:r>
          </a:p>
          <a:p>
            <a:r>
              <a:rPr lang="en-US" sz="9600" b="1" dirty="0" smtClean="0">
                <a:solidFill>
                  <a:schemeClr val="bg1"/>
                </a:solidFill>
              </a:rPr>
              <a:t>more </a:t>
            </a:r>
            <a:r>
              <a:rPr lang="en-US" sz="9600" b="1" dirty="0">
                <a:solidFill>
                  <a:schemeClr val="bg1"/>
                </a:solidFill>
              </a:rPr>
              <a:t>than 250,000 people receive dialysis yearly</a:t>
            </a:r>
          </a:p>
          <a:p>
            <a:pPr marL="0" indent="0">
              <a:buNone/>
            </a:pPr>
            <a:r>
              <a:rPr lang="en-US" sz="9600" b="1" dirty="0">
                <a:solidFill>
                  <a:schemeClr val="bg1"/>
                </a:solidFill>
              </a:rPr>
              <a:t> </a:t>
            </a:r>
          </a:p>
          <a:p>
            <a:endParaRPr lang="en-US" sz="6000" dirty="0"/>
          </a:p>
        </p:txBody>
      </p:sp>
    </p:spTree>
    <p:extLst>
      <p:ext uri="{BB962C8B-B14F-4D97-AF65-F5344CB8AC3E}">
        <p14:creationId xmlns:p14="http://schemas.microsoft.com/office/powerpoint/2010/main" val="2007202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solidFill>
                  <a:srgbClr val="FFFF00"/>
                </a:solidFill>
              </a:rPr>
              <a:t>Evaluation of TX candidates </a:t>
            </a:r>
            <a:endParaRPr lang="en-US" sz="2800" b="1" dirty="0">
              <a:solidFill>
                <a:srgbClr val="FFFF00"/>
              </a:solidFill>
            </a:endParaRPr>
          </a:p>
        </p:txBody>
      </p:sp>
      <p:sp>
        <p:nvSpPr>
          <p:cNvPr id="3" name="Content Placeholder 2"/>
          <p:cNvSpPr>
            <a:spLocks noGrp="1"/>
          </p:cNvSpPr>
          <p:nvPr>
            <p:ph idx="1"/>
          </p:nvPr>
        </p:nvSpPr>
        <p:spPr/>
        <p:txBody>
          <a:bodyPr>
            <a:normAutofit fontScale="92500" lnSpcReduction="10000"/>
          </a:bodyPr>
          <a:lstStyle/>
          <a:p>
            <a:r>
              <a:rPr lang="en-US" b="1" dirty="0" smtClean="0">
                <a:solidFill>
                  <a:schemeClr val="bg1"/>
                </a:solidFill>
              </a:rPr>
              <a:t>Cardiac angiogram, carotid, PV Doppler study or angiogram, </a:t>
            </a:r>
          </a:p>
          <a:p>
            <a:r>
              <a:rPr lang="en-US" b="1" dirty="0" smtClean="0">
                <a:solidFill>
                  <a:schemeClr val="bg1"/>
                </a:solidFill>
              </a:rPr>
              <a:t>Pulmonary evaluation: chest X ray, PFT,</a:t>
            </a:r>
          </a:p>
          <a:p>
            <a:r>
              <a:rPr lang="en-US" b="1" dirty="0" smtClean="0">
                <a:solidFill>
                  <a:schemeClr val="bg1"/>
                </a:solidFill>
              </a:rPr>
              <a:t>GU evaluation : pelvic exam, kidney and pelvic ultrasound</a:t>
            </a:r>
          </a:p>
          <a:p>
            <a:r>
              <a:rPr lang="en-US" b="1" dirty="0" smtClean="0">
                <a:solidFill>
                  <a:schemeClr val="bg1"/>
                </a:solidFill>
              </a:rPr>
              <a:t>Nutritional evaluation, BMI( body mass index)</a:t>
            </a:r>
          </a:p>
          <a:p>
            <a:r>
              <a:rPr lang="en-US" b="1" dirty="0" smtClean="0">
                <a:solidFill>
                  <a:schemeClr val="bg1"/>
                </a:solidFill>
              </a:rPr>
              <a:t>Psycho social evaluation: Mental stability, compliance, addiction, home stability,</a:t>
            </a:r>
          </a:p>
          <a:p>
            <a:r>
              <a:rPr lang="en-US" b="1" dirty="0" smtClean="0">
                <a:solidFill>
                  <a:schemeClr val="bg1"/>
                </a:solidFill>
              </a:rPr>
              <a:t>Dental evaluation</a:t>
            </a:r>
          </a:p>
          <a:p>
            <a:endParaRPr lang="en-US" dirty="0" smtClean="0"/>
          </a:p>
          <a:p>
            <a:endParaRPr lang="en-US" dirty="0" smtClean="0"/>
          </a:p>
          <a:p>
            <a:endParaRPr lang="en-US" dirty="0"/>
          </a:p>
        </p:txBody>
      </p:sp>
    </p:spTree>
    <p:extLst>
      <p:ext uri="{BB962C8B-B14F-4D97-AF65-F5344CB8AC3E}">
        <p14:creationId xmlns:p14="http://schemas.microsoft.com/office/powerpoint/2010/main" val="13952612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rPr>
              <a:t>Evaluation of TX candidates</a:t>
            </a:r>
            <a:endParaRPr lang="en-US" sz="4000" b="1" dirty="0">
              <a:solidFill>
                <a:srgbClr val="FFFF00"/>
              </a:solidFill>
            </a:endParaRPr>
          </a:p>
        </p:txBody>
      </p:sp>
      <p:sp>
        <p:nvSpPr>
          <p:cNvPr id="3" name="Content Placeholder 2"/>
          <p:cNvSpPr>
            <a:spLocks noGrp="1"/>
          </p:cNvSpPr>
          <p:nvPr>
            <p:ph idx="1"/>
          </p:nvPr>
        </p:nvSpPr>
        <p:spPr/>
        <p:txBody>
          <a:bodyPr/>
          <a:lstStyle/>
          <a:p>
            <a:r>
              <a:rPr lang="en-US" b="1" dirty="0" smtClean="0">
                <a:solidFill>
                  <a:schemeClr val="bg1"/>
                </a:solidFill>
              </a:rPr>
              <a:t>Laboratory tests: </a:t>
            </a:r>
          </a:p>
          <a:p>
            <a:r>
              <a:rPr lang="en-US" b="1" dirty="0" smtClean="0">
                <a:solidFill>
                  <a:schemeClr val="bg1"/>
                </a:solidFill>
              </a:rPr>
              <a:t>hematology, chemistry, liver panel, infection screening, coagulation , </a:t>
            </a:r>
          </a:p>
          <a:p>
            <a:r>
              <a:rPr lang="en-US" b="1" dirty="0" smtClean="0">
                <a:solidFill>
                  <a:schemeClr val="bg1"/>
                </a:solidFill>
              </a:rPr>
              <a:t>Immunological tests: HLA typing, DSA, PRA,</a:t>
            </a:r>
          </a:p>
          <a:p>
            <a:r>
              <a:rPr lang="en-US" b="1" dirty="0" smtClean="0">
                <a:solidFill>
                  <a:schemeClr val="bg1"/>
                </a:solidFill>
              </a:rPr>
              <a:t>Financial evaluation : post transplant follow up and medication coverage</a:t>
            </a:r>
          </a:p>
          <a:p>
            <a:endParaRPr lang="en-US" b="1" dirty="0" smtClean="0">
              <a:solidFill>
                <a:schemeClr val="bg1"/>
              </a:solidFill>
            </a:endParaRPr>
          </a:p>
          <a:p>
            <a:pPr marL="0" indent="0">
              <a:buNone/>
            </a:pPr>
            <a:endParaRPr lang="en-US" b="1" dirty="0">
              <a:solidFill>
                <a:schemeClr val="bg1"/>
              </a:solidFill>
            </a:endParaRPr>
          </a:p>
        </p:txBody>
      </p:sp>
    </p:spTree>
    <p:extLst>
      <p:ext uri="{BB962C8B-B14F-4D97-AF65-F5344CB8AC3E}">
        <p14:creationId xmlns:p14="http://schemas.microsoft.com/office/powerpoint/2010/main" val="350505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solidFill>
                  <a:srgbClr val="FFFF00"/>
                </a:solidFill>
              </a:rPr>
              <a:t>Dental evaluation of TX candidates</a:t>
            </a:r>
            <a:endParaRPr lang="en-US" sz="4000" b="1" dirty="0">
              <a:solidFill>
                <a:srgbClr val="FFFF00"/>
              </a:solidFill>
            </a:endParaRPr>
          </a:p>
        </p:txBody>
      </p:sp>
      <p:sp>
        <p:nvSpPr>
          <p:cNvPr id="3" name="Content Placeholder 2"/>
          <p:cNvSpPr>
            <a:spLocks noGrp="1"/>
          </p:cNvSpPr>
          <p:nvPr>
            <p:ph idx="1"/>
          </p:nvPr>
        </p:nvSpPr>
        <p:spPr>
          <a:xfrm>
            <a:off x="457200" y="1600200"/>
            <a:ext cx="8229600" cy="4876800"/>
          </a:xfrm>
        </p:spPr>
        <p:txBody>
          <a:bodyPr>
            <a:normAutofit lnSpcReduction="10000"/>
          </a:bodyPr>
          <a:lstStyle/>
          <a:p>
            <a:r>
              <a:rPr lang="en-US" dirty="0" smtClean="0">
                <a:solidFill>
                  <a:schemeClr val="bg1"/>
                </a:solidFill>
              </a:rPr>
              <a:t>More than 90% of the patients have oral symptoms(uremic odor, dry mouth or Xerostomia, metallic taste)</a:t>
            </a:r>
          </a:p>
          <a:p>
            <a:r>
              <a:rPr lang="en-US" dirty="0" smtClean="0">
                <a:solidFill>
                  <a:schemeClr val="bg1"/>
                </a:solidFill>
              </a:rPr>
              <a:t>Stomatitis, gingival bleeding, hyperplasia, enamel hypoplasia, maxillary bone changes</a:t>
            </a:r>
          </a:p>
          <a:p>
            <a:r>
              <a:rPr lang="en-US" dirty="0" smtClean="0">
                <a:solidFill>
                  <a:schemeClr val="bg1"/>
                </a:solidFill>
              </a:rPr>
              <a:t>Although prevalence of caries diminishes due to antibacterial effect of uremia, tartar formation is increases</a:t>
            </a:r>
          </a:p>
          <a:p>
            <a:r>
              <a:rPr lang="en-US" dirty="0" smtClean="0">
                <a:solidFill>
                  <a:schemeClr val="bg1"/>
                </a:solidFill>
              </a:rPr>
              <a:t>Dental management of renal failure patients requires special consideration</a:t>
            </a:r>
          </a:p>
          <a:p>
            <a:pPr marL="0" indent="0">
              <a:buNone/>
            </a:pPr>
            <a:endParaRPr lang="en-US" dirty="0" smtClean="0">
              <a:solidFill>
                <a:schemeClr val="bg1"/>
              </a:solidFill>
            </a:endParaRPr>
          </a:p>
          <a:p>
            <a:endParaRPr lang="en-US" dirty="0" smtClean="0"/>
          </a:p>
          <a:p>
            <a:endParaRPr lang="en-US" dirty="0"/>
          </a:p>
        </p:txBody>
      </p:sp>
    </p:spTree>
    <p:extLst>
      <p:ext uri="{BB962C8B-B14F-4D97-AF65-F5344CB8AC3E}">
        <p14:creationId xmlns:p14="http://schemas.microsoft.com/office/powerpoint/2010/main" val="3583542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rPr>
              <a:t>Gingival Hyperplasia</a:t>
            </a:r>
            <a:endParaRPr lang="en-US" b="1" dirty="0">
              <a:solidFill>
                <a:srgbClr val="FFFF00"/>
              </a:solidFill>
            </a:endParaRPr>
          </a:p>
        </p:txBody>
      </p:sp>
      <p:sp>
        <p:nvSpPr>
          <p:cNvPr id="3" name="Content Placeholder 2"/>
          <p:cNvSpPr>
            <a:spLocks noGrp="1"/>
          </p:cNvSpPr>
          <p:nvPr>
            <p:ph idx="1"/>
          </p:nvPr>
        </p:nvSpPr>
        <p:spPr/>
        <p:txBody>
          <a:bodyPr>
            <a:normAutofit fontScale="92500" lnSpcReduction="10000"/>
          </a:bodyPr>
          <a:lstStyle/>
          <a:p>
            <a:r>
              <a:rPr lang="en-US" b="1" dirty="0" smtClean="0">
                <a:solidFill>
                  <a:schemeClr val="bg1"/>
                </a:solidFill>
              </a:rPr>
              <a:t>In CKD patients mainly related to the side effect of medications</a:t>
            </a:r>
          </a:p>
          <a:p>
            <a:r>
              <a:rPr lang="en-US" b="1" dirty="0" smtClean="0">
                <a:solidFill>
                  <a:schemeClr val="bg1"/>
                </a:solidFill>
              </a:rPr>
              <a:t>Pathophysiology is unclear although poor dental hygiene and bacterial over growth have been suggested </a:t>
            </a:r>
          </a:p>
          <a:p>
            <a:r>
              <a:rPr lang="en-US" b="1" dirty="0" smtClean="0">
                <a:solidFill>
                  <a:schemeClr val="bg1"/>
                </a:solidFill>
              </a:rPr>
              <a:t>Anti hypertensive, anti convolution and immunosuppressive meds  are among the list</a:t>
            </a:r>
          </a:p>
          <a:p>
            <a:r>
              <a:rPr lang="en-US" b="1" dirty="0" smtClean="0">
                <a:solidFill>
                  <a:schemeClr val="bg1"/>
                </a:solidFill>
              </a:rPr>
              <a:t>Combination of Na bicarbonate and erythromycin base antibiotics as well as switching of medications  should be considered</a:t>
            </a:r>
          </a:p>
          <a:p>
            <a:endParaRPr lang="en-US" dirty="0"/>
          </a:p>
        </p:txBody>
      </p:sp>
    </p:spTree>
    <p:extLst>
      <p:ext uri="{BB962C8B-B14F-4D97-AF65-F5344CB8AC3E}">
        <p14:creationId xmlns:p14="http://schemas.microsoft.com/office/powerpoint/2010/main" val="4523064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rgbClr val="FFFF00"/>
                </a:solidFill>
              </a:rPr>
              <a:t>Summery</a:t>
            </a:r>
            <a:endParaRPr lang="en-US" sz="4800" b="1" dirty="0">
              <a:solidFill>
                <a:srgbClr val="FFFF00"/>
              </a:solidFill>
            </a:endParaRPr>
          </a:p>
        </p:txBody>
      </p:sp>
      <p:sp>
        <p:nvSpPr>
          <p:cNvPr id="3" name="Content Placeholder 2"/>
          <p:cNvSpPr>
            <a:spLocks noGrp="1"/>
          </p:cNvSpPr>
          <p:nvPr>
            <p:ph idx="1"/>
          </p:nvPr>
        </p:nvSpPr>
        <p:spPr/>
        <p:txBody>
          <a:bodyPr>
            <a:noAutofit/>
          </a:bodyPr>
          <a:lstStyle/>
          <a:p>
            <a:r>
              <a:rPr lang="en-US" dirty="0" smtClean="0">
                <a:solidFill>
                  <a:schemeClr val="bg1"/>
                </a:solidFill>
              </a:rPr>
              <a:t>Patients with GFR less than 15 ml/min considered end stage and needed to have renal replacement therapy</a:t>
            </a:r>
          </a:p>
          <a:p>
            <a:r>
              <a:rPr lang="en-US" dirty="0" smtClean="0">
                <a:solidFill>
                  <a:schemeClr val="bg1"/>
                </a:solidFill>
              </a:rPr>
              <a:t>Less than 20% of end stage renal disease patients are potential candidates for kidney transplant</a:t>
            </a:r>
          </a:p>
          <a:p>
            <a:r>
              <a:rPr lang="en-US" dirty="0" smtClean="0">
                <a:solidFill>
                  <a:schemeClr val="bg1"/>
                </a:solidFill>
              </a:rPr>
              <a:t>Due the complexity of their medical condition extensive pre transplant evaluation is necessary for ESRD patients</a:t>
            </a:r>
            <a:endParaRPr lang="en-US" dirty="0">
              <a:solidFill>
                <a:schemeClr val="bg1"/>
              </a:solidFill>
            </a:endParaRPr>
          </a:p>
        </p:txBody>
      </p:sp>
    </p:spTree>
    <p:extLst>
      <p:ext uri="{BB962C8B-B14F-4D97-AF65-F5344CB8AC3E}">
        <p14:creationId xmlns:p14="http://schemas.microsoft.com/office/powerpoint/2010/main" val="776648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295400" y="838200"/>
            <a:ext cx="6553200" cy="5264727"/>
          </a:xfrm>
        </p:spPr>
      </p:pic>
    </p:spTree>
    <p:extLst>
      <p:ext uri="{BB962C8B-B14F-4D97-AF65-F5344CB8AC3E}">
        <p14:creationId xmlns:p14="http://schemas.microsoft.com/office/powerpoint/2010/main" val="4229380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rPr>
              <a:t>Etiology of CKD</a:t>
            </a:r>
            <a:endParaRPr lang="en-US" b="1" dirty="0">
              <a:solidFill>
                <a:srgbClr val="FFFF00"/>
              </a:solidFill>
            </a:endParaRPr>
          </a:p>
        </p:txBody>
      </p:sp>
      <p:sp>
        <p:nvSpPr>
          <p:cNvPr id="3" name="Content Placeholder 2"/>
          <p:cNvSpPr>
            <a:spLocks noGrp="1"/>
          </p:cNvSpPr>
          <p:nvPr>
            <p:ph idx="1"/>
          </p:nvPr>
        </p:nvSpPr>
        <p:spPr/>
        <p:txBody>
          <a:bodyPr>
            <a:normAutofit lnSpcReduction="10000"/>
          </a:bodyPr>
          <a:lstStyle/>
          <a:p>
            <a:r>
              <a:rPr lang="en-US" sz="3600" b="1" dirty="0" smtClean="0">
                <a:solidFill>
                  <a:schemeClr val="bg1"/>
                </a:solidFill>
              </a:rPr>
              <a:t>Diabetes 37%</a:t>
            </a:r>
          </a:p>
          <a:p>
            <a:r>
              <a:rPr lang="en-US" sz="3600" b="1" dirty="0" smtClean="0">
                <a:solidFill>
                  <a:schemeClr val="bg1"/>
                </a:solidFill>
              </a:rPr>
              <a:t>Hypertension 30%</a:t>
            </a:r>
          </a:p>
          <a:p>
            <a:r>
              <a:rPr lang="en-US" sz="3600" b="1" dirty="0" smtClean="0">
                <a:solidFill>
                  <a:schemeClr val="bg1"/>
                </a:solidFill>
              </a:rPr>
              <a:t>Chronic glomerulonephritis 12%</a:t>
            </a:r>
          </a:p>
          <a:p>
            <a:r>
              <a:rPr lang="en-US" sz="3600" b="1" dirty="0" smtClean="0">
                <a:solidFill>
                  <a:schemeClr val="bg1"/>
                </a:solidFill>
              </a:rPr>
              <a:t>Polycystic kidney disease</a:t>
            </a:r>
          </a:p>
          <a:p>
            <a:r>
              <a:rPr lang="en-US" sz="3600" b="1" dirty="0" smtClean="0">
                <a:solidFill>
                  <a:schemeClr val="bg1"/>
                </a:solidFill>
              </a:rPr>
              <a:t>Interstitial nephritis</a:t>
            </a:r>
          </a:p>
          <a:p>
            <a:r>
              <a:rPr lang="en-US" sz="3600" b="1" dirty="0" smtClean="0">
                <a:solidFill>
                  <a:schemeClr val="bg1"/>
                </a:solidFill>
              </a:rPr>
              <a:t>Obstructive disease</a:t>
            </a:r>
          </a:p>
          <a:p>
            <a:r>
              <a:rPr lang="en-US" sz="3600" b="1" dirty="0" smtClean="0">
                <a:solidFill>
                  <a:schemeClr val="bg1"/>
                </a:solidFill>
              </a:rPr>
              <a:t>Vascular and autoimmune diseases</a:t>
            </a:r>
          </a:p>
          <a:p>
            <a:endParaRPr lang="en-US" dirty="0"/>
          </a:p>
        </p:txBody>
      </p:sp>
    </p:spTree>
    <p:extLst>
      <p:ext uri="{BB962C8B-B14F-4D97-AF65-F5344CB8AC3E}">
        <p14:creationId xmlns:p14="http://schemas.microsoft.com/office/powerpoint/2010/main" val="3858135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solidFill>
                  <a:srgbClr val="FFFF00"/>
                </a:solidFill>
              </a:rPr>
              <a:t>Evaluation of kidney TX candidates</a:t>
            </a:r>
            <a:endParaRPr lang="en-US" sz="4000" b="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71161" y="1600200"/>
            <a:ext cx="6001677" cy="4525963"/>
          </a:xfrm>
        </p:spPr>
      </p:pic>
    </p:spTree>
    <p:extLst>
      <p:ext uri="{BB962C8B-B14F-4D97-AF65-F5344CB8AC3E}">
        <p14:creationId xmlns:p14="http://schemas.microsoft.com/office/powerpoint/2010/main" val="1287887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rPr>
              <a:t>Stages of CKD&amp; RRT</a:t>
            </a:r>
            <a:endParaRPr lang="en-US" b="1" dirty="0">
              <a:solidFill>
                <a:srgbClr val="FFFF00"/>
              </a:solidFill>
            </a:endParaRPr>
          </a:p>
        </p:txBody>
      </p:sp>
      <p:sp>
        <p:nvSpPr>
          <p:cNvPr id="3" name="Content Placeholder 2"/>
          <p:cNvSpPr>
            <a:spLocks noGrp="1"/>
          </p:cNvSpPr>
          <p:nvPr>
            <p:ph idx="1"/>
          </p:nvPr>
        </p:nvSpPr>
        <p:spPr/>
        <p:txBody>
          <a:bodyPr>
            <a:normAutofit fontScale="70000" lnSpcReduction="20000"/>
          </a:bodyPr>
          <a:lstStyle/>
          <a:p>
            <a:endParaRPr lang="en-US" dirty="0" smtClean="0"/>
          </a:p>
          <a:p>
            <a:r>
              <a:rPr lang="en-US" b="1" dirty="0" smtClean="0">
                <a:solidFill>
                  <a:schemeClr val="bg1"/>
                </a:solidFill>
              </a:rPr>
              <a:t>Stage I : normal GFR with microalbuminuria</a:t>
            </a:r>
          </a:p>
          <a:p>
            <a:r>
              <a:rPr lang="en-US" b="1" dirty="0" smtClean="0">
                <a:solidFill>
                  <a:schemeClr val="bg1"/>
                </a:solidFill>
              </a:rPr>
              <a:t>Stage II : GFR 89 to 60 ml/min</a:t>
            </a:r>
          </a:p>
          <a:p>
            <a:r>
              <a:rPr lang="en-US" b="1" dirty="0" smtClean="0">
                <a:solidFill>
                  <a:schemeClr val="bg1"/>
                </a:solidFill>
              </a:rPr>
              <a:t>Stage III : GFR 59 to 30 ml/min</a:t>
            </a:r>
          </a:p>
          <a:p>
            <a:r>
              <a:rPr lang="en-US" b="1" dirty="0" smtClean="0">
                <a:solidFill>
                  <a:schemeClr val="bg1"/>
                </a:solidFill>
              </a:rPr>
              <a:t>Stage IV : GFR 29 to 15 ml/min</a:t>
            </a:r>
          </a:p>
          <a:p>
            <a:r>
              <a:rPr lang="en-US" b="1" dirty="0" smtClean="0">
                <a:solidFill>
                  <a:schemeClr val="bg1"/>
                </a:solidFill>
              </a:rPr>
              <a:t>Stage V : GFR &lt; 15ml/min, or ESRD </a:t>
            </a:r>
          </a:p>
          <a:p>
            <a:endParaRPr lang="en-US" b="1" dirty="0" smtClean="0">
              <a:solidFill>
                <a:schemeClr val="bg1"/>
              </a:solidFill>
            </a:endParaRPr>
          </a:p>
          <a:p>
            <a:r>
              <a:rPr lang="en-US" b="1" dirty="0" smtClean="0">
                <a:solidFill>
                  <a:schemeClr val="bg1"/>
                </a:solidFill>
              </a:rPr>
              <a:t>Patients in stage I to IV  will need medical management</a:t>
            </a:r>
          </a:p>
          <a:p>
            <a:endParaRPr lang="en-US" b="1" dirty="0" smtClean="0">
              <a:solidFill>
                <a:schemeClr val="bg1"/>
              </a:solidFill>
            </a:endParaRPr>
          </a:p>
          <a:p>
            <a:r>
              <a:rPr lang="en-US" b="1" dirty="0" smtClean="0">
                <a:solidFill>
                  <a:schemeClr val="bg1"/>
                </a:solidFill>
              </a:rPr>
              <a:t>Patients with ESRD will need renal replacement therapy</a:t>
            </a:r>
          </a:p>
          <a:p>
            <a:r>
              <a:rPr lang="en-US" b="1" dirty="0" smtClean="0">
                <a:solidFill>
                  <a:schemeClr val="bg1"/>
                </a:solidFill>
              </a:rPr>
              <a:t>( peritoneal dialysis /hemodialysis) or kidney transplant </a:t>
            </a:r>
          </a:p>
          <a:p>
            <a:pPr marL="0" indent="0">
              <a:buNone/>
            </a:pPr>
            <a:r>
              <a:rPr lang="en-US" dirty="0" smtClean="0"/>
              <a:t> </a:t>
            </a:r>
            <a:endParaRPr lang="en-US" dirty="0"/>
          </a:p>
        </p:txBody>
      </p:sp>
    </p:spTree>
    <p:extLst>
      <p:ext uri="{BB962C8B-B14F-4D97-AF65-F5344CB8AC3E}">
        <p14:creationId xmlns:p14="http://schemas.microsoft.com/office/powerpoint/2010/main" val="1437445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FF00"/>
                </a:solidFill>
              </a:rPr>
              <a:t>Kidney transplantation</a:t>
            </a:r>
            <a:endParaRPr lang="en-US" b="1" dirty="0">
              <a:solidFill>
                <a:srgbClr val="FFFF00"/>
              </a:solidFill>
            </a:endParaRPr>
          </a:p>
        </p:txBody>
      </p:sp>
      <p:sp>
        <p:nvSpPr>
          <p:cNvPr id="3" name="Content Placeholder 2"/>
          <p:cNvSpPr>
            <a:spLocks noGrp="1"/>
          </p:cNvSpPr>
          <p:nvPr>
            <p:ph idx="1"/>
          </p:nvPr>
        </p:nvSpPr>
        <p:spPr/>
        <p:txBody>
          <a:bodyPr/>
          <a:lstStyle/>
          <a:p>
            <a:r>
              <a:rPr lang="en-US" b="1" dirty="0" smtClean="0">
                <a:solidFill>
                  <a:schemeClr val="bg1"/>
                </a:solidFill>
              </a:rPr>
              <a:t>Over the last 30 years more than 500,000 organ transplant performed in United States</a:t>
            </a:r>
          </a:p>
          <a:p>
            <a:r>
              <a:rPr lang="en-US" b="1" dirty="0" smtClean="0">
                <a:solidFill>
                  <a:schemeClr val="bg1"/>
                </a:solidFill>
              </a:rPr>
              <a:t>50% of cases were kidney transplant </a:t>
            </a:r>
          </a:p>
          <a:p>
            <a:r>
              <a:rPr lang="en-US" b="1" dirty="0" smtClean="0">
                <a:solidFill>
                  <a:schemeClr val="bg1"/>
                </a:solidFill>
              </a:rPr>
              <a:t>In 2015, 17,878 kidney transplant performed</a:t>
            </a:r>
          </a:p>
          <a:p>
            <a:r>
              <a:rPr lang="en-US" b="1" dirty="0" smtClean="0">
                <a:solidFill>
                  <a:schemeClr val="bg1"/>
                </a:solidFill>
              </a:rPr>
              <a:t>17% of dialysis patients are listed for transplant</a:t>
            </a:r>
          </a:p>
          <a:p>
            <a:r>
              <a:rPr lang="en-US" b="1" dirty="0" smtClean="0">
                <a:solidFill>
                  <a:schemeClr val="bg1"/>
                </a:solidFill>
              </a:rPr>
              <a:t>9% of dialysis patients getting transplant </a:t>
            </a:r>
            <a:endParaRPr lang="en-US" b="1" dirty="0">
              <a:solidFill>
                <a:schemeClr val="bg1"/>
              </a:solidFill>
            </a:endParaRPr>
          </a:p>
        </p:txBody>
      </p:sp>
    </p:spTree>
    <p:extLst>
      <p:ext uri="{BB962C8B-B14F-4D97-AF65-F5344CB8AC3E}">
        <p14:creationId xmlns:p14="http://schemas.microsoft.com/office/powerpoint/2010/main" val="213040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rPr>
              <a:t>Evaluation of kidney transplant</a:t>
            </a:r>
            <a:endParaRPr lang="en-US" b="1" dirty="0">
              <a:solidFill>
                <a:srgbClr val="FFFF00"/>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7629" y="1600200"/>
            <a:ext cx="6402463" cy="4572000"/>
          </a:xfrm>
        </p:spPr>
      </p:pic>
    </p:spTree>
    <p:extLst>
      <p:ext uri="{BB962C8B-B14F-4D97-AF65-F5344CB8AC3E}">
        <p14:creationId xmlns:p14="http://schemas.microsoft.com/office/powerpoint/2010/main" val="37553507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solidFill>
                  <a:srgbClr val="FFFF00"/>
                </a:solidFill>
              </a:rPr>
              <a:t>Evaluation of kidney TX candidates</a:t>
            </a:r>
            <a:endParaRPr lang="en-US" sz="4000" b="1" dirty="0">
              <a:solidFill>
                <a:srgbClr val="FFFF00"/>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24498" y="1600200"/>
            <a:ext cx="6495004" cy="4525963"/>
          </a:xfrm>
        </p:spPr>
      </p:pic>
    </p:spTree>
    <p:extLst>
      <p:ext uri="{BB962C8B-B14F-4D97-AF65-F5344CB8AC3E}">
        <p14:creationId xmlns:p14="http://schemas.microsoft.com/office/powerpoint/2010/main" val="2643476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1026"/>
          <p:cNvSpPr>
            <a:spLocks noGrp="1" noChangeArrowheads="1"/>
          </p:cNvSpPr>
          <p:nvPr>
            <p:ph type="title"/>
          </p:nvPr>
        </p:nvSpPr>
        <p:spPr/>
        <p:txBody>
          <a:bodyPr>
            <a:normAutofit fontScale="90000"/>
          </a:bodyPr>
          <a:lstStyle/>
          <a:p>
            <a:r>
              <a:rPr lang="en-US" altLang="en-US" b="1" dirty="0">
                <a:solidFill>
                  <a:srgbClr val="FFFF00"/>
                </a:solidFill>
              </a:rPr>
              <a:t>ESRD Survival by Treatment Modality</a:t>
            </a:r>
          </a:p>
        </p:txBody>
      </p:sp>
      <p:graphicFrame>
        <p:nvGraphicFramePr>
          <p:cNvPr id="82947" name="Object 1027"/>
          <p:cNvGraphicFramePr>
            <a:graphicFrameLocks noGrp="1" noChangeAspect="1"/>
          </p:cNvGraphicFramePr>
          <p:nvPr>
            <p:ph type="chart" idx="1"/>
          </p:nvPr>
        </p:nvGraphicFramePr>
        <p:xfrm>
          <a:off x="685800" y="1981200"/>
          <a:ext cx="7770813" cy="4113213"/>
        </p:xfrm>
        <a:graphic>
          <a:graphicData uri="http://schemas.openxmlformats.org/presentationml/2006/ole">
            <mc:AlternateContent xmlns:mc="http://schemas.openxmlformats.org/markup-compatibility/2006">
              <mc:Choice xmlns:v="urn:schemas-microsoft-com:vml" Requires="v">
                <p:oleObj spid="_x0000_s1031" name="Chart" r:id="rId4" imgW="7772583" imgH="4115010" progId="MSGraph.Chart.8">
                  <p:embed followColorScheme="full"/>
                </p:oleObj>
              </mc:Choice>
              <mc:Fallback>
                <p:oleObj name="Chart" r:id="rId4" imgW="7772583" imgH="4115010" progId="MSGraph.Chart.8">
                  <p:embed followColorScheme="full"/>
                  <p:pic>
                    <p:nvPicPr>
                      <p:cNvPr id="0" name=""/>
                      <p:cNvPicPr>
                        <a:picLocks noChangeAspect="1" noChangeArrowheads="1"/>
                      </p:cNvPicPr>
                      <p:nvPr/>
                    </p:nvPicPr>
                    <p:blipFill>
                      <a:blip r:embed="rId5"/>
                      <a:srcRect/>
                      <a:stretch>
                        <a:fillRect/>
                      </a:stretch>
                    </p:blipFill>
                    <p:spPr bwMode="auto">
                      <a:xfrm>
                        <a:off x="685800" y="1981200"/>
                        <a:ext cx="7770813" cy="4113213"/>
                      </a:xfrm>
                      <a:prstGeom prst="rect">
                        <a:avLst/>
                      </a:prstGeom>
                    </p:spPr>
                  </p:pic>
                </p:oleObj>
              </mc:Fallback>
            </mc:AlternateContent>
          </a:graphicData>
        </a:graphic>
      </p:graphicFrame>
      <p:sp>
        <p:nvSpPr>
          <p:cNvPr id="82948" name="Text Box 1028"/>
          <p:cNvSpPr txBox="1">
            <a:spLocks noChangeArrowheads="1"/>
          </p:cNvSpPr>
          <p:nvPr/>
        </p:nvSpPr>
        <p:spPr bwMode="auto">
          <a:xfrm>
            <a:off x="381000" y="6248400"/>
            <a:ext cx="8458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400" b="1" dirty="0">
                <a:solidFill>
                  <a:schemeClr val="bg1"/>
                </a:solidFill>
                <a:latin typeface="Arial" charset="0"/>
              </a:rPr>
              <a:t>National Kidney Foundation. Available at: http://www.kidney.org.  </a:t>
            </a:r>
          </a:p>
        </p:txBody>
      </p:sp>
    </p:spTree>
    <p:extLst>
      <p:ext uri="{BB962C8B-B14F-4D97-AF65-F5344CB8AC3E}">
        <p14:creationId xmlns:p14="http://schemas.microsoft.com/office/powerpoint/2010/main" val="38610331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rPr>
              <a:t>Evaluation of TX candidates</a:t>
            </a:r>
            <a:endParaRPr lang="en-US" b="1" dirty="0">
              <a:solidFill>
                <a:srgbClr val="FFFF00"/>
              </a:solidFill>
            </a:endParaRPr>
          </a:p>
        </p:txBody>
      </p:sp>
      <p:sp>
        <p:nvSpPr>
          <p:cNvPr id="3" name="Content Placeholder 2"/>
          <p:cNvSpPr>
            <a:spLocks noGrp="1"/>
          </p:cNvSpPr>
          <p:nvPr>
            <p:ph idx="1"/>
          </p:nvPr>
        </p:nvSpPr>
        <p:spPr/>
        <p:txBody>
          <a:bodyPr>
            <a:normAutofit fontScale="92500" lnSpcReduction="10000"/>
          </a:bodyPr>
          <a:lstStyle/>
          <a:p>
            <a:r>
              <a:rPr lang="en-US" b="1" dirty="0" smtClean="0">
                <a:solidFill>
                  <a:schemeClr val="bg1"/>
                </a:solidFill>
              </a:rPr>
              <a:t>Identify patients with lowest risk of morbidity &amp; mortality, and highest quality of life, </a:t>
            </a:r>
          </a:p>
          <a:p>
            <a:r>
              <a:rPr lang="en-US" b="1" dirty="0" smtClean="0">
                <a:solidFill>
                  <a:schemeClr val="bg1"/>
                </a:solidFill>
              </a:rPr>
              <a:t>Refer patients when GFR is close to 25ml/min</a:t>
            </a:r>
          </a:p>
          <a:p>
            <a:r>
              <a:rPr lang="en-US" b="1" dirty="0" smtClean="0">
                <a:solidFill>
                  <a:schemeClr val="bg1"/>
                </a:solidFill>
              </a:rPr>
              <a:t>Frequent re assessment of older candidates</a:t>
            </a:r>
          </a:p>
          <a:p>
            <a:r>
              <a:rPr lang="en-US" b="1" dirty="0" smtClean="0">
                <a:solidFill>
                  <a:schemeClr val="bg1"/>
                </a:solidFill>
              </a:rPr>
              <a:t>Infection evaluation(HIV,T.B, hepatitis, CMV,EBV, fungal infection,) </a:t>
            </a:r>
          </a:p>
          <a:p>
            <a:r>
              <a:rPr lang="en-US" b="1" dirty="0" smtClean="0">
                <a:solidFill>
                  <a:schemeClr val="bg1"/>
                </a:solidFill>
              </a:rPr>
              <a:t>Malignancy screening( pap smear, mammogram,</a:t>
            </a:r>
          </a:p>
          <a:p>
            <a:pPr marL="0" indent="0">
              <a:buNone/>
            </a:pPr>
            <a:r>
              <a:rPr lang="en-US" b="1" dirty="0">
                <a:solidFill>
                  <a:schemeClr val="bg1"/>
                </a:solidFill>
              </a:rPr>
              <a:t>	</a:t>
            </a:r>
            <a:r>
              <a:rPr lang="en-US" b="1" dirty="0" smtClean="0">
                <a:solidFill>
                  <a:schemeClr val="bg1"/>
                </a:solidFill>
              </a:rPr>
              <a:t>PSA, colonoscopy, cystoscopy,)</a:t>
            </a:r>
          </a:p>
          <a:p>
            <a:r>
              <a:rPr lang="en-US" b="1" dirty="0" smtClean="0">
                <a:solidFill>
                  <a:schemeClr val="bg1"/>
                </a:solidFill>
              </a:rPr>
              <a:t>Cardiovascular evaluation: EKG, Echo, stress test</a:t>
            </a:r>
            <a:r>
              <a:rPr lang="en-US" dirty="0" smtClean="0"/>
              <a:t>,  </a:t>
            </a:r>
            <a:endParaRPr lang="en-US" dirty="0"/>
          </a:p>
        </p:txBody>
      </p:sp>
    </p:spTree>
    <p:extLst>
      <p:ext uri="{BB962C8B-B14F-4D97-AF65-F5344CB8AC3E}">
        <p14:creationId xmlns:p14="http://schemas.microsoft.com/office/powerpoint/2010/main" val="17117542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454</TotalTime>
  <Words>648</Words>
  <Application>Microsoft Office PowerPoint</Application>
  <PresentationFormat>On-screen Show (4:3)</PresentationFormat>
  <Paragraphs>85</Paragraphs>
  <Slides>15</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17" baseType="lpstr">
      <vt:lpstr>Office Theme</vt:lpstr>
      <vt:lpstr>Chart</vt:lpstr>
      <vt:lpstr>Definition of kidney disease</vt:lpstr>
      <vt:lpstr>Etiology of CKD</vt:lpstr>
      <vt:lpstr>Evaluation of kidney TX candidates</vt:lpstr>
      <vt:lpstr>Stages of CKD&amp; RRT</vt:lpstr>
      <vt:lpstr>Kidney transplantation</vt:lpstr>
      <vt:lpstr>Evaluation of kidney transplant</vt:lpstr>
      <vt:lpstr>Evaluation of kidney TX candidates</vt:lpstr>
      <vt:lpstr>ESRD Survival by Treatment Modality</vt:lpstr>
      <vt:lpstr>Evaluation of TX candidates</vt:lpstr>
      <vt:lpstr>Evaluation of TX candidates </vt:lpstr>
      <vt:lpstr>Evaluation of TX candidates</vt:lpstr>
      <vt:lpstr>Dental evaluation of TX candidates</vt:lpstr>
      <vt:lpstr>Gingival Hyperplasia</vt:lpstr>
      <vt:lpstr>Summery</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Chronic kidney disease definition</dc:title>
  <dc:creator>Hamid Shidban</dc:creator>
  <cp:lastModifiedBy>Hamid Shidban</cp:lastModifiedBy>
  <cp:revision>43</cp:revision>
  <dcterms:created xsi:type="dcterms:W3CDTF">2017-01-31T02:57:59Z</dcterms:created>
  <dcterms:modified xsi:type="dcterms:W3CDTF">2017-02-25T16:33:36Z</dcterms:modified>
</cp:coreProperties>
</file>